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Lst>
  <p:notesMasterIdLst>
    <p:notesMasterId r:id="rId18"/>
  </p:notesMasterIdLst>
  <p:sldIdLst>
    <p:sldId id="256" r:id="rId2"/>
    <p:sldId id="257" r:id="rId3"/>
    <p:sldId id="260" r:id="rId4"/>
    <p:sldId id="268" r:id="rId5"/>
    <p:sldId id="259" r:id="rId6"/>
    <p:sldId id="267" r:id="rId7"/>
    <p:sldId id="269" r:id="rId8"/>
    <p:sldId id="272" r:id="rId9"/>
    <p:sldId id="262" r:id="rId10"/>
    <p:sldId id="270" r:id="rId11"/>
    <p:sldId id="263" r:id="rId12"/>
    <p:sldId id="264" r:id="rId13"/>
    <p:sldId id="265" r:id="rId14"/>
    <p:sldId id="271" r:id="rId15"/>
    <p:sldId id="266"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4399E-AD3B-DD43-B2BC-684959A62AC9}" v="2" dt="2019-11-18T17:19:52.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78"/>
  </p:normalViewPr>
  <p:slideViewPr>
    <p:cSldViewPr snapToGrid="0" snapToObjects="1">
      <p:cViewPr varScale="1">
        <p:scale>
          <a:sx n="109" d="100"/>
          <a:sy n="109" d="100"/>
        </p:scale>
        <p:origin x="16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Kennedy-Reid" userId="3d14197f-f4ad-40e2-927c-2a4753451895" providerId="ADAL" clId="{B9A4399E-AD3B-DD43-B2BC-684959A62AC9}"/>
    <pc:docChg chg="undo custSel addSld modSld">
      <pc:chgData name="Tanya Kennedy-Reid" userId="3d14197f-f4ad-40e2-927c-2a4753451895" providerId="ADAL" clId="{B9A4399E-AD3B-DD43-B2BC-684959A62AC9}" dt="2019-11-25T15:48:07.829" v="601" actId="20577"/>
      <pc:docMkLst>
        <pc:docMk/>
      </pc:docMkLst>
      <pc:sldChg chg="modSp">
        <pc:chgData name="Tanya Kennedy-Reid" userId="3d14197f-f4ad-40e2-927c-2a4753451895" providerId="ADAL" clId="{B9A4399E-AD3B-DD43-B2BC-684959A62AC9}" dt="2019-11-25T15:29:35.184" v="513" actId="27636"/>
        <pc:sldMkLst>
          <pc:docMk/>
          <pc:sldMk cId="3040644951" sldId="256"/>
        </pc:sldMkLst>
        <pc:spChg chg="mod">
          <ac:chgData name="Tanya Kennedy-Reid" userId="3d14197f-f4ad-40e2-927c-2a4753451895" providerId="ADAL" clId="{B9A4399E-AD3B-DD43-B2BC-684959A62AC9}" dt="2019-11-25T15:29:35.184" v="513" actId="27636"/>
          <ac:spMkLst>
            <pc:docMk/>
            <pc:sldMk cId="3040644951" sldId="256"/>
            <ac:spMk id="3" creationId="{6A7076C6-1BCA-944E-B6B0-1D0B228725B1}"/>
          </ac:spMkLst>
        </pc:spChg>
      </pc:sldChg>
      <pc:sldChg chg="modNotesTx">
        <pc:chgData name="Tanya Kennedy-Reid" userId="3d14197f-f4ad-40e2-927c-2a4753451895" providerId="ADAL" clId="{B9A4399E-AD3B-DD43-B2BC-684959A62AC9}" dt="2019-11-25T15:32:30.355" v="548" actId="20577"/>
        <pc:sldMkLst>
          <pc:docMk/>
          <pc:sldMk cId="1185886142" sldId="259"/>
        </pc:sldMkLst>
      </pc:sldChg>
      <pc:sldChg chg="modNotesTx">
        <pc:chgData name="Tanya Kennedy-Reid" userId="3d14197f-f4ad-40e2-927c-2a4753451895" providerId="ADAL" clId="{B9A4399E-AD3B-DD43-B2BC-684959A62AC9}" dt="2019-11-25T15:31:52.495" v="521" actId="20577"/>
        <pc:sldMkLst>
          <pc:docMk/>
          <pc:sldMk cId="998728552" sldId="260"/>
        </pc:sldMkLst>
      </pc:sldChg>
      <pc:sldChg chg="modNotesTx">
        <pc:chgData name="Tanya Kennedy-Reid" userId="3d14197f-f4ad-40e2-927c-2a4753451895" providerId="ADAL" clId="{B9A4399E-AD3B-DD43-B2BC-684959A62AC9}" dt="2019-11-25T15:47:24.253" v="574" actId="20577"/>
        <pc:sldMkLst>
          <pc:docMk/>
          <pc:sldMk cId="1092645425" sldId="262"/>
        </pc:sldMkLst>
      </pc:sldChg>
      <pc:sldChg chg="modNotesTx">
        <pc:chgData name="Tanya Kennedy-Reid" userId="3d14197f-f4ad-40e2-927c-2a4753451895" providerId="ADAL" clId="{B9A4399E-AD3B-DD43-B2BC-684959A62AC9}" dt="2019-11-25T15:47:36.333" v="585" actId="20577"/>
        <pc:sldMkLst>
          <pc:docMk/>
          <pc:sldMk cId="798598391" sldId="263"/>
        </pc:sldMkLst>
      </pc:sldChg>
      <pc:sldChg chg="modNotesTx">
        <pc:chgData name="Tanya Kennedy-Reid" userId="3d14197f-f4ad-40e2-927c-2a4753451895" providerId="ADAL" clId="{B9A4399E-AD3B-DD43-B2BC-684959A62AC9}" dt="2019-11-25T15:47:43.670" v="590" actId="20577"/>
        <pc:sldMkLst>
          <pc:docMk/>
          <pc:sldMk cId="4068885005" sldId="264"/>
        </pc:sldMkLst>
      </pc:sldChg>
      <pc:sldChg chg="modNotesTx">
        <pc:chgData name="Tanya Kennedy-Reid" userId="3d14197f-f4ad-40e2-927c-2a4753451895" providerId="ADAL" clId="{B9A4399E-AD3B-DD43-B2BC-684959A62AC9}" dt="2019-11-25T15:48:01.601" v="595" actId="20577"/>
        <pc:sldMkLst>
          <pc:docMk/>
          <pc:sldMk cId="1640943538" sldId="265"/>
        </pc:sldMkLst>
      </pc:sldChg>
      <pc:sldChg chg="modSp">
        <pc:chgData name="Tanya Kennedy-Reid" userId="3d14197f-f4ad-40e2-927c-2a4753451895" providerId="ADAL" clId="{B9A4399E-AD3B-DD43-B2BC-684959A62AC9}" dt="2019-11-18T17:21:48.631" v="337" actId="20577"/>
        <pc:sldMkLst>
          <pc:docMk/>
          <pc:sldMk cId="1071854285" sldId="266"/>
        </pc:sldMkLst>
        <pc:spChg chg="mod">
          <ac:chgData name="Tanya Kennedy-Reid" userId="3d14197f-f4ad-40e2-927c-2a4753451895" providerId="ADAL" clId="{B9A4399E-AD3B-DD43-B2BC-684959A62AC9}" dt="2019-11-18T17:16:09.341" v="33" actId="20577"/>
          <ac:spMkLst>
            <pc:docMk/>
            <pc:sldMk cId="1071854285" sldId="266"/>
            <ac:spMk id="2" creationId="{8BC166E5-E0EC-AE48-A744-49854C92CF38}"/>
          </ac:spMkLst>
        </pc:spChg>
        <pc:spChg chg="mod">
          <ac:chgData name="Tanya Kennedy-Reid" userId="3d14197f-f4ad-40e2-927c-2a4753451895" providerId="ADAL" clId="{B9A4399E-AD3B-DD43-B2BC-684959A62AC9}" dt="2019-11-18T17:21:48.631" v="337" actId="20577"/>
          <ac:spMkLst>
            <pc:docMk/>
            <pc:sldMk cId="1071854285" sldId="266"/>
            <ac:spMk id="3" creationId="{7E103619-8714-674D-A11B-342A32DF45A9}"/>
          </ac:spMkLst>
        </pc:spChg>
      </pc:sldChg>
      <pc:sldChg chg="modNotesTx">
        <pc:chgData name="Tanya Kennedy-Reid" userId="3d14197f-f4ad-40e2-927c-2a4753451895" providerId="ADAL" clId="{B9A4399E-AD3B-DD43-B2BC-684959A62AC9}" dt="2019-11-25T15:32:41.903" v="554" actId="20577"/>
        <pc:sldMkLst>
          <pc:docMk/>
          <pc:sldMk cId="495012504" sldId="267"/>
        </pc:sldMkLst>
      </pc:sldChg>
      <pc:sldChg chg="modNotesTx">
        <pc:chgData name="Tanya Kennedy-Reid" userId="3d14197f-f4ad-40e2-927c-2a4753451895" providerId="ADAL" clId="{B9A4399E-AD3B-DD43-B2BC-684959A62AC9}" dt="2019-11-25T15:32:01.439" v="527" actId="20577"/>
        <pc:sldMkLst>
          <pc:docMk/>
          <pc:sldMk cId="1620105604" sldId="268"/>
        </pc:sldMkLst>
      </pc:sldChg>
      <pc:sldChg chg="modNotesTx">
        <pc:chgData name="Tanya Kennedy-Reid" userId="3d14197f-f4ad-40e2-927c-2a4753451895" providerId="ADAL" clId="{B9A4399E-AD3B-DD43-B2BC-684959A62AC9}" dt="2019-11-25T15:45:52.529" v="561" actId="20577"/>
        <pc:sldMkLst>
          <pc:docMk/>
          <pc:sldMk cId="961166729" sldId="269"/>
        </pc:sldMkLst>
      </pc:sldChg>
      <pc:sldChg chg="modNotesTx">
        <pc:chgData name="Tanya Kennedy-Reid" userId="3d14197f-f4ad-40e2-927c-2a4753451895" providerId="ADAL" clId="{B9A4399E-AD3B-DD43-B2BC-684959A62AC9}" dt="2019-11-25T15:47:31.039" v="580" actId="20577"/>
        <pc:sldMkLst>
          <pc:docMk/>
          <pc:sldMk cId="2079662012" sldId="270"/>
        </pc:sldMkLst>
      </pc:sldChg>
      <pc:sldChg chg="modNotesTx">
        <pc:chgData name="Tanya Kennedy-Reid" userId="3d14197f-f4ad-40e2-927c-2a4753451895" providerId="ADAL" clId="{B9A4399E-AD3B-DD43-B2BC-684959A62AC9}" dt="2019-11-25T15:48:07.829" v="601" actId="20577"/>
        <pc:sldMkLst>
          <pc:docMk/>
          <pc:sldMk cId="73051087" sldId="271"/>
        </pc:sldMkLst>
      </pc:sldChg>
      <pc:sldChg chg="modNotesTx">
        <pc:chgData name="Tanya Kennedy-Reid" userId="3d14197f-f4ad-40e2-927c-2a4753451895" providerId="ADAL" clId="{B9A4399E-AD3B-DD43-B2BC-684959A62AC9}" dt="2019-11-25T15:46:25.652" v="566" actId="20577"/>
        <pc:sldMkLst>
          <pc:docMk/>
          <pc:sldMk cId="4134622746" sldId="272"/>
        </pc:sldMkLst>
      </pc:sldChg>
      <pc:sldChg chg="modSp add">
        <pc:chgData name="Tanya Kennedy-Reid" userId="3d14197f-f4ad-40e2-927c-2a4753451895" providerId="ADAL" clId="{B9A4399E-AD3B-DD43-B2BC-684959A62AC9}" dt="2019-11-18T17:39:28.486" v="506" actId="20577"/>
        <pc:sldMkLst>
          <pc:docMk/>
          <pc:sldMk cId="902306297" sldId="273"/>
        </pc:sldMkLst>
        <pc:spChg chg="mod">
          <ac:chgData name="Tanya Kennedy-Reid" userId="3d14197f-f4ad-40e2-927c-2a4753451895" providerId="ADAL" clId="{B9A4399E-AD3B-DD43-B2BC-684959A62AC9}" dt="2019-11-18T17:16:18.223" v="59" actId="20577"/>
          <ac:spMkLst>
            <pc:docMk/>
            <pc:sldMk cId="902306297" sldId="273"/>
            <ac:spMk id="2" creationId="{00AD994D-7088-C049-8C2F-4017074DCE0E}"/>
          </ac:spMkLst>
        </pc:spChg>
        <pc:spChg chg="mod">
          <ac:chgData name="Tanya Kennedy-Reid" userId="3d14197f-f4ad-40e2-927c-2a4753451895" providerId="ADAL" clId="{B9A4399E-AD3B-DD43-B2BC-684959A62AC9}" dt="2019-11-18T17:39:28.486" v="506" actId="20577"/>
          <ac:spMkLst>
            <pc:docMk/>
            <pc:sldMk cId="902306297" sldId="273"/>
            <ac:spMk id="3" creationId="{8CD232D2-DD54-F249-832A-7C539F93DEE2}"/>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948D6-0540-C74B-8CE0-3B8FF1C413C2}" type="doc">
      <dgm:prSet loTypeId="urn:microsoft.com/office/officeart/2005/8/layout/pyramid1" loCatId="" qsTypeId="urn:microsoft.com/office/officeart/2005/8/quickstyle/simple1" qsCatId="simple" csTypeId="urn:microsoft.com/office/officeart/2005/8/colors/accent1_2" csCatId="accent1" phldr="1"/>
      <dgm:spPr/>
    </dgm:pt>
    <dgm:pt modelId="{ADDF1BE1-9844-BE40-8F84-519102F2E988}">
      <dgm:prSet phldrT="[Text]" custT="1"/>
      <dgm:spPr>
        <a:solidFill>
          <a:schemeClr val="accent5">
            <a:lumMod val="40000"/>
            <a:lumOff val="60000"/>
          </a:schemeClr>
        </a:solidFill>
      </dgm:spPr>
      <dgm:t>
        <a:bodyPr/>
        <a:lstStyle/>
        <a:p>
          <a:endParaRPr lang="en-US" sz="1500" dirty="0">
            <a:solidFill>
              <a:schemeClr val="bg1"/>
            </a:solidFill>
          </a:endParaRPr>
        </a:p>
        <a:p>
          <a:endParaRPr lang="en-US" sz="1500" dirty="0">
            <a:solidFill>
              <a:schemeClr val="bg1"/>
            </a:solidFill>
          </a:endParaRPr>
        </a:p>
        <a:p>
          <a:endParaRPr lang="en-US" sz="1500" dirty="0">
            <a:solidFill>
              <a:schemeClr val="bg1"/>
            </a:solidFill>
          </a:endParaRPr>
        </a:p>
        <a:p>
          <a:endParaRPr lang="en-US" sz="1500" dirty="0">
            <a:solidFill>
              <a:schemeClr val="bg1"/>
            </a:solidFill>
          </a:endParaRPr>
        </a:p>
        <a:p>
          <a:endParaRPr lang="en-US" sz="1500" dirty="0">
            <a:solidFill>
              <a:schemeClr val="bg1"/>
            </a:solidFill>
          </a:endParaRPr>
        </a:p>
        <a:p>
          <a:r>
            <a:rPr lang="en-US" sz="1500" b="1" dirty="0">
              <a:solidFill>
                <a:schemeClr val="bg1"/>
              </a:solidFill>
            </a:rPr>
            <a:t>Mental Illness/</a:t>
          </a:r>
        </a:p>
        <a:p>
          <a:r>
            <a:rPr lang="en-US" sz="1500" b="1" dirty="0">
              <a:solidFill>
                <a:schemeClr val="bg1"/>
              </a:solidFill>
            </a:rPr>
            <a:t>Disorder</a:t>
          </a:r>
        </a:p>
        <a:p>
          <a:r>
            <a:rPr lang="en-US" sz="1200" dirty="0">
              <a:solidFill>
                <a:schemeClr val="bg1"/>
              </a:solidFill>
            </a:rPr>
            <a:t>(Anxiety 6-10%, depression 4-6%)</a:t>
          </a:r>
        </a:p>
        <a:p>
          <a:endParaRPr lang="en-US" sz="1500" dirty="0">
            <a:solidFill>
              <a:schemeClr val="bg1"/>
            </a:solidFill>
          </a:endParaRPr>
        </a:p>
        <a:p>
          <a:endParaRPr lang="en-US" sz="1500" dirty="0">
            <a:solidFill>
              <a:schemeClr val="bg1"/>
            </a:solidFill>
          </a:endParaRPr>
        </a:p>
      </dgm:t>
    </dgm:pt>
    <dgm:pt modelId="{E754318D-0F9D-0F41-8D77-E4A7B1D799D8}" type="parTrans" cxnId="{01AF1096-4E7E-AD4F-8923-AA68BC93BD8C}">
      <dgm:prSet/>
      <dgm:spPr/>
      <dgm:t>
        <a:bodyPr/>
        <a:lstStyle/>
        <a:p>
          <a:endParaRPr lang="en-US" sz="1500">
            <a:solidFill>
              <a:schemeClr val="bg1"/>
            </a:solidFill>
          </a:endParaRPr>
        </a:p>
      </dgm:t>
    </dgm:pt>
    <dgm:pt modelId="{B0E9DB10-D0BE-AE45-AC8E-C3F5FA6B92D0}" type="sibTrans" cxnId="{01AF1096-4E7E-AD4F-8923-AA68BC93BD8C}">
      <dgm:prSet/>
      <dgm:spPr/>
      <dgm:t>
        <a:bodyPr/>
        <a:lstStyle/>
        <a:p>
          <a:endParaRPr lang="en-US" sz="1500">
            <a:solidFill>
              <a:schemeClr val="bg1"/>
            </a:solidFill>
          </a:endParaRPr>
        </a:p>
      </dgm:t>
    </dgm:pt>
    <dgm:pt modelId="{D448F9FB-C92A-4949-B71C-A4A766629333}">
      <dgm:prSet phldrT="[Text]" custT="1"/>
      <dgm:spPr>
        <a:solidFill>
          <a:schemeClr val="accent5">
            <a:lumMod val="75000"/>
          </a:schemeClr>
        </a:solidFill>
      </dgm:spPr>
      <dgm:t>
        <a:bodyPr/>
        <a:lstStyle/>
        <a:p>
          <a:r>
            <a:rPr lang="en-US" sz="1500" b="1" dirty="0">
              <a:solidFill>
                <a:schemeClr val="bg1"/>
              </a:solidFill>
            </a:rPr>
            <a:t>Mental Distress</a:t>
          </a:r>
        </a:p>
        <a:p>
          <a:r>
            <a:rPr lang="en-US" sz="1500" dirty="0">
              <a:solidFill>
                <a:schemeClr val="bg1"/>
              </a:solidFill>
            </a:rPr>
            <a:t>Something has changed/isn’t working </a:t>
          </a:r>
        </a:p>
        <a:p>
          <a:r>
            <a:rPr lang="en-US" sz="1500" dirty="0">
              <a:solidFill>
                <a:schemeClr val="bg1"/>
              </a:solidFill>
            </a:rPr>
            <a:t>Necessary experiences for growth &amp; adaptation</a:t>
          </a:r>
        </a:p>
        <a:p>
          <a:r>
            <a:rPr lang="en-US" sz="1500" dirty="0">
              <a:solidFill>
                <a:schemeClr val="bg1"/>
              </a:solidFill>
            </a:rPr>
            <a:t>(i.e. Can’t find your keys, Not making the team, making a speech, big  project )</a:t>
          </a:r>
        </a:p>
      </dgm:t>
    </dgm:pt>
    <dgm:pt modelId="{FC1F0A6F-4E88-FA45-90C2-5C246D7483C1}" type="parTrans" cxnId="{4618FF54-96E4-1F46-90B2-61CAB01CDAB6}">
      <dgm:prSet/>
      <dgm:spPr/>
      <dgm:t>
        <a:bodyPr/>
        <a:lstStyle/>
        <a:p>
          <a:endParaRPr lang="en-US" sz="1500">
            <a:solidFill>
              <a:schemeClr val="bg1"/>
            </a:solidFill>
          </a:endParaRPr>
        </a:p>
      </dgm:t>
    </dgm:pt>
    <dgm:pt modelId="{97100F11-DEA9-E845-BEC0-C56B721B59E0}" type="sibTrans" cxnId="{4618FF54-96E4-1F46-90B2-61CAB01CDAB6}">
      <dgm:prSet/>
      <dgm:spPr/>
      <dgm:t>
        <a:bodyPr/>
        <a:lstStyle/>
        <a:p>
          <a:endParaRPr lang="en-US" sz="1500">
            <a:solidFill>
              <a:schemeClr val="bg1"/>
            </a:solidFill>
          </a:endParaRPr>
        </a:p>
      </dgm:t>
    </dgm:pt>
    <dgm:pt modelId="{AD3A25A7-4AE1-2C4D-8D83-D47B0C5CCC4A}">
      <dgm:prSet phldrT="[Text]" custT="1"/>
      <dgm:spPr>
        <a:solidFill>
          <a:schemeClr val="accent5">
            <a:lumMod val="50000"/>
          </a:schemeClr>
        </a:solidFill>
      </dgm:spPr>
      <dgm:t>
        <a:bodyPr/>
        <a:lstStyle/>
        <a:p>
          <a:r>
            <a:rPr lang="en-US" sz="1500" b="1" dirty="0">
              <a:solidFill>
                <a:schemeClr val="bg1"/>
              </a:solidFill>
            </a:rPr>
            <a:t>“Life as usual” – No Distress/Problem/Disorder</a:t>
          </a:r>
        </a:p>
        <a:p>
          <a:r>
            <a:rPr lang="en-US" sz="1500" dirty="0">
              <a:solidFill>
                <a:schemeClr val="bg1"/>
              </a:solidFill>
            </a:rPr>
            <a:t>(i.e. Hanging out with friends, reading a book, walking the dog)</a:t>
          </a:r>
        </a:p>
      </dgm:t>
    </dgm:pt>
    <dgm:pt modelId="{93054C08-D5BF-4B45-AEFF-17BC5520BF15}" type="parTrans" cxnId="{BB0ED4BB-9600-7D4C-9EB5-66323EA3C798}">
      <dgm:prSet/>
      <dgm:spPr/>
      <dgm:t>
        <a:bodyPr/>
        <a:lstStyle/>
        <a:p>
          <a:endParaRPr lang="en-US" sz="1500">
            <a:solidFill>
              <a:schemeClr val="bg1"/>
            </a:solidFill>
          </a:endParaRPr>
        </a:p>
      </dgm:t>
    </dgm:pt>
    <dgm:pt modelId="{86BFD73B-F28A-AC40-B232-A379A9460B30}" type="sibTrans" cxnId="{BB0ED4BB-9600-7D4C-9EB5-66323EA3C798}">
      <dgm:prSet/>
      <dgm:spPr/>
      <dgm:t>
        <a:bodyPr/>
        <a:lstStyle/>
        <a:p>
          <a:endParaRPr lang="en-US" sz="1500">
            <a:solidFill>
              <a:schemeClr val="bg1"/>
            </a:solidFill>
          </a:endParaRPr>
        </a:p>
      </dgm:t>
    </dgm:pt>
    <dgm:pt modelId="{6091D8D2-8DB0-0F4C-B8EE-6638810527E6}">
      <dgm:prSet custT="1"/>
      <dgm:spPr>
        <a:solidFill>
          <a:schemeClr val="accent5">
            <a:lumMod val="60000"/>
            <a:lumOff val="40000"/>
          </a:schemeClr>
        </a:solidFill>
      </dgm:spPr>
      <dgm:t>
        <a:bodyPr/>
        <a:lstStyle/>
        <a:p>
          <a:r>
            <a:rPr lang="en-US" sz="1500" b="1" dirty="0">
              <a:solidFill>
                <a:schemeClr val="bg1"/>
              </a:solidFill>
            </a:rPr>
            <a:t>Mental Problem</a:t>
          </a:r>
        </a:p>
        <a:p>
          <a:r>
            <a:rPr lang="en-US" sz="1500" dirty="0">
              <a:solidFill>
                <a:schemeClr val="bg1"/>
              </a:solidFill>
            </a:rPr>
            <a:t>Response to more serious external events </a:t>
          </a:r>
        </a:p>
        <a:p>
          <a:r>
            <a:rPr lang="en-US" sz="1500" dirty="0">
              <a:solidFill>
                <a:schemeClr val="bg1"/>
              </a:solidFill>
            </a:rPr>
            <a:t>(i.e. Moving, Loss of loved one) </a:t>
          </a:r>
        </a:p>
      </dgm:t>
    </dgm:pt>
    <dgm:pt modelId="{5F070889-7A71-2141-BBEC-71E69862A21A}" type="parTrans" cxnId="{F121E80B-E5F2-ED49-B3D3-979B77DBEA37}">
      <dgm:prSet/>
      <dgm:spPr/>
      <dgm:t>
        <a:bodyPr/>
        <a:lstStyle/>
        <a:p>
          <a:endParaRPr lang="en-US" sz="1500">
            <a:solidFill>
              <a:schemeClr val="bg1"/>
            </a:solidFill>
          </a:endParaRPr>
        </a:p>
      </dgm:t>
    </dgm:pt>
    <dgm:pt modelId="{4EBA5373-B6B8-B240-902D-F8872C9A5E63}" type="sibTrans" cxnId="{F121E80B-E5F2-ED49-B3D3-979B77DBEA37}">
      <dgm:prSet/>
      <dgm:spPr/>
      <dgm:t>
        <a:bodyPr/>
        <a:lstStyle/>
        <a:p>
          <a:endParaRPr lang="en-US" sz="1500">
            <a:solidFill>
              <a:schemeClr val="bg1"/>
            </a:solidFill>
          </a:endParaRPr>
        </a:p>
      </dgm:t>
    </dgm:pt>
    <dgm:pt modelId="{F3340960-DADE-A647-817B-74D26D35A71F}" type="pres">
      <dgm:prSet presAssocID="{242948D6-0540-C74B-8CE0-3B8FF1C413C2}" presName="Name0" presStyleCnt="0">
        <dgm:presLayoutVars>
          <dgm:dir/>
          <dgm:animLvl val="lvl"/>
          <dgm:resizeHandles val="exact"/>
        </dgm:presLayoutVars>
      </dgm:prSet>
      <dgm:spPr/>
    </dgm:pt>
    <dgm:pt modelId="{F71E56C6-323F-8A43-B94B-9BFC2C56EC4C}" type="pres">
      <dgm:prSet presAssocID="{ADDF1BE1-9844-BE40-8F84-519102F2E988}" presName="Name8" presStyleCnt="0"/>
      <dgm:spPr/>
    </dgm:pt>
    <dgm:pt modelId="{0C679BC5-F671-4D47-B57A-BC0BBE2E1821}" type="pres">
      <dgm:prSet presAssocID="{ADDF1BE1-9844-BE40-8F84-519102F2E988}" presName="level" presStyleLbl="node1" presStyleIdx="0" presStyleCnt="4" custScaleY="134403">
        <dgm:presLayoutVars>
          <dgm:chMax val="1"/>
          <dgm:bulletEnabled val="1"/>
        </dgm:presLayoutVars>
      </dgm:prSet>
      <dgm:spPr/>
      <dgm:t>
        <a:bodyPr/>
        <a:lstStyle/>
        <a:p>
          <a:endParaRPr lang="en-US"/>
        </a:p>
      </dgm:t>
    </dgm:pt>
    <dgm:pt modelId="{9C59ACE0-9BCF-4C4F-BE26-688FFB2F9D9C}" type="pres">
      <dgm:prSet presAssocID="{ADDF1BE1-9844-BE40-8F84-519102F2E988}" presName="levelTx" presStyleLbl="revTx" presStyleIdx="0" presStyleCnt="0">
        <dgm:presLayoutVars>
          <dgm:chMax val="1"/>
          <dgm:bulletEnabled val="1"/>
        </dgm:presLayoutVars>
      </dgm:prSet>
      <dgm:spPr/>
      <dgm:t>
        <a:bodyPr/>
        <a:lstStyle/>
        <a:p>
          <a:endParaRPr lang="en-US"/>
        </a:p>
      </dgm:t>
    </dgm:pt>
    <dgm:pt modelId="{13DB5D9A-0FF6-8443-B02C-8E5AA25BCDE4}" type="pres">
      <dgm:prSet presAssocID="{6091D8D2-8DB0-0F4C-B8EE-6638810527E6}" presName="Name8" presStyleCnt="0"/>
      <dgm:spPr/>
    </dgm:pt>
    <dgm:pt modelId="{4DF90300-9EC1-FF45-955D-FEEDF3E89568}" type="pres">
      <dgm:prSet presAssocID="{6091D8D2-8DB0-0F4C-B8EE-6638810527E6}" presName="level" presStyleLbl="node1" presStyleIdx="1" presStyleCnt="4">
        <dgm:presLayoutVars>
          <dgm:chMax val="1"/>
          <dgm:bulletEnabled val="1"/>
        </dgm:presLayoutVars>
      </dgm:prSet>
      <dgm:spPr/>
      <dgm:t>
        <a:bodyPr/>
        <a:lstStyle/>
        <a:p>
          <a:endParaRPr lang="en-US"/>
        </a:p>
      </dgm:t>
    </dgm:pt>
    <dgm:pt modelId="{03095BF9-7464-6943-B6D0-E77A7B7047D3}" type="pres">
      <dgm:prSet presAssocID="{6091D8D2-8DB0-0F4C-B8EE-6638810527E6}" presName="levelTx" presStyleLbl="revTx" presStyleIdx="0" presStyleCnt="0">
        <dgm:presLayoutVars>
          <dgm:chMax val="1"/>
          <dgm:bulletEnabled val="1"/>
        </dgm:presLayoutVars>
      </dgm:prSet>
      <dgm:spPr/>
      <dgm:t>
        <a:bodyPr/>
        <a:lstStyle/>
        <a:p>
          <a:endParaRPr lang="en-US"/>
        </a:p>
      </dgm:t>
    </dgm:pt>
    <dgm:pt modelId="{B35C6024-5A5B-CD42-8A83-818927957606}" type="pres">
      <dgm:prSet presAssocID="{D448F9FB-C92A-4949-B71C-A4A766629333}" presName="Name8" presStyleCnt="0"/>
      <dgm:spPr/>
    </dgm:pt>
    <dgm:pt modelId="{68D9EEDD-E23F-6846-AFBC-67D706EAA38F}" type="pres">
      <dgm:prSet presAssocID="{D448F9FB-C92A-4949-B71C-A4A766629333}" presName="level" presStyleLbl="node1" presStyleIdx="2" presStyleCnt="4">
        <dgm:presLayoutVars>
          <dgm:chMax val="1"/>
          <dgm:bulletEnabled val="1"/>
        </dgm:presLayoutVars>
      </dgm:prSet>
      <dgm:spPr/>
      <dgm:t>
        <a:bodyPr/>
        <a:lstStyle/>
        <a:p>
          <a:endParaRPr lang="en-US"/>
        </a:p>
      </dgm:t>
    </dgm:pt>
    <dgm:pt modelId="{2B722891-2BD0-A540-9782-F33A8EA0D39E}" type="pres">
      <dgm:prSet presAssocID="{D448F9FB-C92A-4949-B71C-A4A766629333}" presName="levelTx" presStyleLbl="revTx" presStyleIdx="0" presStyleCnt="0">
        <dgm:presLayoutVars>
          <dgm:chMax val="1"/>
          <dgm:bulletEnabled val="1"/>
        </dgm:presLayoutVars>
      </dgm:prSet>
      <dgm:spPr/>
      <dgm:t>
        <a:bodyPr/>
        <a:lstStyle/>
        <a:p>
          <a:endParaRPr lang="en-US"/>
        </a:p>
      </dgm:t>
    </dgm:pt>
    <dgm:pt modelId="{29E99CFE-2638-8743-96A3-EF243F9F9C49}" type="pres">
      <dgm:prSet presAssocID="{AD3A25A7-4AE1-2C4D-8D83-D47B0C5CCC4A}" presName="Name8" presStyleCnt="0"/>
      <dgm:spPr/>
    </dgm:pt>
    <dgm:pt modelId="{D62ABE26-CBD2-4846-8CAF-966FE10D2B08}" type="pres">
      <dgm:prSet presAssocID="{AD3A25A7-4AE1-2C4D-8D83-D47B0C5CCC4A}" presName="level" presStyleLbl="node1" presStyleIdx="3" presStyleCnt="4" custScaleY="84540" custLinFactNeighborX="134">
        <dgm:presLayoutVars>
          <dgm:chMax val="1"/>
          <dgm:bulletEnabled val="1"/>
        </dgm:presLayoutVars>
      </dgm:prSet>
      <dgm:spPr/>
      <dgm:t>
        <a:bodyPr/>
        <a:lstStyle/>
        <a:p>
          <a:endParaRPr lang="en-US"/>
        </a:p>
      </dgm:t>
    </dgm:pt>
    <dgm:pt modelId="{013F65BB-9E30-BB46-9F07-EBD62F6324DB}" type="pres">
      <dgm:prSet presAssocID="{AD3A25A7-4AE1-2C4D-8D83-D47B0C5CCC4A}" presName="levelTx" presStyleLbl="revTx" presStyleIdx="0" presStyleCnt="0">
        <dgm:presLayoutVars>
          <dgm:chMax val="1"/>
          <dgm:bulletEnabled val="1"/>
        </dgm:presLayoutVars>
      </dgm:prSet>
      <dgm:spPr/>
      <dgm:t>
        <a:bodyPr/>
        <a:lstStyle/>
        <a:p>
          <a:endParaRPr lang="en-US"/>
        </a:p>
      </dgm:t>
    </dgm:pt>
  </dgm:ptLst>
  <dgm:cxnLst>
    <dgm:cxn modelId="{F121E80B-E5F2-ED49-B3D3-979B77DBEA37}" srcId="{242948D6-0540-C74B-8CE0-3B8FF1C413C2}" destId="{6091D8D2-8DB0-0F4C-B8EE-6638810527E6}" srcOrd="1" destOrd="0" parTransId="{5F070889-7A71-2141-BBEC-71E69862A21A}" sibTransId="{4EBA5373-B6B8-B240-902D-F8872C9A5E63}"/>
    <dgm:cxn modelId="{16D05403-3FD1-804F-A9EC-738488EC7EB1}" type="presOf" srcId="{6091D8D2-8DB0-0F4C-B8EE-6638810527E6}" destId="{03095BF9-7464-6943-B6D0-E77A7B7047D3}" srcOrd="1" destOrd="0" presId="urn:microsoft.com/office/officeart/2005/8/layout/pyramid1"/>
    <dgm:cxn modelId="{B21E5F19-CD24-6947-87B2-8FFA69B7CB23}" type="presOf" srcId="{D448F9FB-C92A-4949-B71C-A4A766629333}" destId="{2B722891-2BD0-A540-9782-F33A8EA0D39E}" srcOrd="1" destOrd="0" presId="urn:microsoft.com/office/officeart/2005/8/layout/pyramid1"/>
    <dgm:cxn modelId="{36B51717-FCF9-0E45-8D67-24DFF70A0E27}" type="presOf" srcId="{AD3A25A7-4AE1-2C4D-8D83-D47B0C5CCC4A}" destId="{D62ABE26-CBD2-4846-8CAF-966FE10D2B08}" srcOrd="0" destOrd="0" presId="urn:microsoft.com/office/officeart/2005/8/layout/pyramid1"/>
    <dgm:cxn modelId="{BEC43719-AC44-AC42-AF84-00EB3B29F6BF}" type="presOf" srcId="{D448F9FB-C92A-4949-B71C-A4A766629333}" destId="{68D9EEDD-E23F-6846-AFBC-67D706EAA38F}" srcOrd="0" destOrd="0" presId="urn:microsoft.com/office/officeart/2005/8/layout/pyramid1"/>
    <dgm:cxn modelId="{3A128A4D-1325-C943-88C2-6138730CB71E}" type="presOf" srcId="{6091D8D2-8DB0-0F4C-B8EE-6638810527E6}" destId="{4DF90300-9EC1-FF45-955D-FEEDF3E89568}" srcOrd="0" destOrd="0" presId="urn:microsoft.com/office/officeart/2005/8/layout/pyramid1"/>
    <dgm:cxn modelId="{B63F41A8-B016-CE43-A0AF-138775B0194A}" type="presOf" srcId="{ADDF1BE1-9844-BE40-8F84-519102F2E988}" destId="{0C679BC5-F671-4D47-B57A-BC0BBE2E1821}" srcOrd="0" destOrd="0" presId="urn:microsoft.com/office/officeart/2005/8/layout/pyramid1"/>
    <dgm:cxn modelId="{1B83A6DF-00B0-304C-96BA-8439C6151EEF}" type="presOf" srcId="{AD3A25A7-4AE1-2C4D-8D83-D47B0C5CCC4A}" destId="{013F65BB-9E30-BB46-9F07-EBD62F6324DB}" srcOrd="1" destOrd="0" presId="urn:microsoft.com/office/officeart/2005/8/layout/pyramid1"/>
    <dgm:cxn modelId="{9FE08883-F570-9F4B-BD5C-7641B4676E50}" type="presOf" srcId="{ADDF1BE1-9844-BE40-8F84-519102F2E988}" destId="{9C59ACE0-9BCF-4C4F-BE26-688FFB2F9D9C}" srcOrd="1" destOrd="0" presId="urn:microsoft.com/office/officeart/2005/8/layout/pyramid1"/>
    <dgm:cxn modelId="{873D2013-1379-994E-9193-57F76A6E478C}" type="presOf" srcId="{242948D6-0540-C74B-8CE0-3B8FF1C413C2}" destId="{F3340960-DADE-A647-817B-74D26D35A71F}" srcOrd="0" destOrd="0" presId="urn:microsoft.com/office/officeart/2005/8/layout/pyramid1"/>
    <dgm:cxn modelId="{4618FF54-96E4-1F46-90B2-61CAB01CDAB6}" srcId="{242948D6-0540-C74B-8CE0-3B8FF1C413C2}" destId="{D448F9FB-C92A-4949-B71C-A4A766629333}" srcOrd="2" destOrd="0" parTransId="{FC1F0A6F-4E88-FA45-90C2-5C246D7483C1}" sibTransId="{97100F11-DEA9-E845-BEC0-C56B721B59E0}"/>
    <dgm:cxn modelId="{BB0ED4BB-9600-7D4C-9EB5-66323EA3C798}" srcId="{242948D6-0540-C74B-8CE0-3B8FF1C413C2}" destId="{AD3A25A7-4AE1-2C4D-8D83-D47B0C5CCC4A}" srcOrd="3" destOrd="0" parTransId="{93054C08-D5BF-4B45-AEFF-17BC5520BF15}" sibTransId="{86BFD73B-F28A-AC40-B232-A379A9460B30}"/>
    <dgm:cxn modelId="{01AF1096-4E7E-AD4F-8923-AA68BC93BD8C}" srcId="{242948D6-0540-C74B-8CE0-3B8FF1C413C2}" destId="{ADDF1BE1-9844-BE40-8F84-519102F2E988}" srcOrd="0" destOrd="0" parTransId="{E754318D-0F9D-0F41-8D77-E4A7B1D799D8}" sibTransId="{B0E9DB10-D0BE-AE45-AC8E-C3F5FA6B92D0}"/>
    <dgm:cxn modelId="{ED97F39E-751D-9F40-A54A-8CFBA05B5D6B}" type="presParOf" srcId="{F3340960-DADE-A647-817B-74D26D35A71F}" destId="{F71E56C6-323F-8A43-B94B-9BFC2C56EC4C}" srcOrd="0" destOrd="0" presId="urn:microsoft.com/office/officeart/2005/8/layout/pyramid1"/>
    <dgm:cxn modelId="{82F1A293-D0C6-3D45-B1A3-F2B0ED65D3F3}" type="presParOf" srcId="{F71E56C6-323F-8A43-B94B-9BFC2C56EC4C}" destId="{0C679BC5-F671-4D47-B57A-BC0BBE2E1821}" srcOrd="0" destOrd="0" presId="urn:microsoft.com/office/officeart/2005/8/layout/pyramid1"/>
    <dgm:cxn modelId="{2D3231CD-B1E1-A04E-894A-6F50C35DBA2B}" type="presParOf" srcId="{F71E56C6-323F-8A43-B94B-9BFC2C56EC4C}" destId="{9C59ACE0-9BCF-4C4F-BE26-688FFB2F9D9C}" srcOrd="1" destOrd="0" presId="urn:microsoft.com/office/officeart/2005/8/layout/pyramid1"/>
    <dgm:cxn modelId="{77D27A0F-2ECE-5043-81E2-02D3EF0531F0}" type="presParOf" srcId="{F3340960-DADE-A647-817B-74D26D35A71F}" destId="{13DB5D9A-0FF6-8443-B02C-8E5AA25BCDE4}" srcOrd="1" destOrd="0" presId="urn:microsoft.com/office/officeart/2005/8/layout/pyramid1"/>
    <dgm:cxn modelId="{88CC7A86-1940-8648-BAA5-F23CBA420091}" type="presParOf" srcId="{13DB5D9A-0FF6-8443-B02C-8E5AA25BCDE4}" destId="{4DF90300-9EC1-FF45-955D-FEEDF3E89568}" srcOrd="0" destOrd="0" presId="urn:microsoft.com/office/officeart/2005/8/layout/pyramid1"/>
    <dgm:cxn modelId="{254D9116-421C-1A43-AD58-0218AE7ABA06}" type="presParOf" srcId="{13DB5D9A-0FF6-8443-B02C-8E5AA25BCDE4}" destId="{03095BF9-7464-6943-B6D0-E77A7B7047D3}" srcOrd="1" destOrd="0" presId="urn:microsoft.com/office/officeart/2005/8/layout/pyramid1"/>
    <dgm:cxn modelId="{78D4845F-889D-F047-8DB4-838A8E77A0EF}" type="presParOf" srcId="{F3340960-DADE-A647-817B-74D26D35A71F}" destId="{B35C6024-5A5B-CD42-8A83-818927957606}" srcOrd="2" destOrd="0" presId="urn:microsoft.com/office/officeart/2005/8/layout/pyramid1"/>
    <dgm:cxn modelId="{30FA92DD-2831-864E-971F-90ADCB493A53}" type="presParOf" srcId="{B35C6024-5A5B-CD42-8A83-818927957606}" destId="{68D9EEDD-E23F-6846-AFBC-67D706EAA38F}" srcOrd="0" destOrd="0" presId="urn:microsoft.com/office/officeart/2005/8/layout/pyramid1"/>
    <dgm:cxn modelId="{91831DFE-C7E5-984A-99A7-318632930FCF}" type="presParOf" srcId="{B35C6024-5A5B-CD42-8A83-818927957606}" destId="{2B722891-2BD0-A540-9782-F33A8EA0D39E}" srcOrd="1" destOrd="0" presId="urn:microsoft.com/office/officeart/2005/8/layout/pyramid1"/>
    <dgm:cxn modelId="{7A1BA216-9888-8C49-A231-132FE645AD02}" type="presParOf" srcId="{F3340960-DADE-A647-817B-74D26D35A71F}" destId="{29E99CFE-2638-8743-96A3-EF243F9F9C49}" srcOrd="3" destOrd="0" presId="urn:microsoft.com/office/officeart/2005/8/layout/pyramid1"/>
    <dgm:cxn modelId="{5374EDAF-350B-8B45-ADF3-6DB4EB9906FC}" type="presParOf" srcId="{29E99CFE-2638-8743-96A3-EF243F9F9C49}" destId="{D62ABE26-CBD2-4846-8CAF-966FE10D2B08}" srcOrd="0" destOrd="0" presId="urn:microsoft.com/office/officeart/2005/8/layout/pyramid1"/>
    <dgm:cxn modelId="{136A5993-85B2-7843-93AC-BE9FAF28A855}" type="presParOf" srcId="{29E99CFE-2638-8743-96A3-EF243F9F9C49}" destId="{013F65BB-9E30-BB46-9F07-EBD62F6324D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9937AB-4C5B-4753-868D-28E0B34F078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A829A5-EAF6-46AF-841D-4ACA3E13B807}">
      <dgm:prSet custT="1"/>
      <dgm:spPr/>
      <dgm:t>
        <a:bodyPr/>
        <a:lstStyle/>
        <a:p>
          <a:pPr>
            <a:lnSpc>
              <a:spcPct val="100000"/>
            </a:lnSpc>
          </a:pPr>
          <a:r>
            <a:rPr lang="en-US" sz="1600" dirty="0"/>
            <a:t>Human beings naturally avoid experiencing pain (physical, emotional and psychological) </a:t>
          </a:r>
        </a:p>
      </dgm:t>
    </dgm:pt>
    <dgm:pt modelId="{D170BF5E-DA41-447F-9EE6-BC0A36A8F261}" type="parTrans" cxnId="{3ADBE151-CBF0-471C-B8C6-8A00440F0577}">
      <dgm:prSet/>
      <dgm:spPr/>
      <dgm:t>
        <a:bodyPr/>
        <a:lstStyle/>
        <a:p>
          <a:endParaRPr lang="en-US"/>
        </a:p>
      </dgm:t>
    </dgm:pt>
    <dgm:pt modelId="{95C1D5C1-3D06-4532-BC83-06116B511EDE}" type="sibTrans" cxnId="{3ADBE151-CBF0-471C-B8C6-8A00440F0577}">
      <dgm:prSet/>
      <dgm:spPr/>
      <dgm:t>
        <a:bodyPr/>
        <a:lstStyle/>
        <a:p>
          <a:endParaRPr lang="en-US"/>
        </a:p>
      </dgm:t>
    </dgm:pt>
    <dgm:pt modelId="{C9214EE4-3C86-481E-B919-03B62B385494}">
      <dgm:prSet custT="1"/>
      <dgm:spPr/>
      <dgm:t>
        <a:bodyPr/>
        <a:lstStyle/>
        <a:p>
          <a:pPr>
            <a:lnSpc>
              <a:spcPct val="100000"/>
            </a:lnSpc>
          </a:pPr>
          <a:r>
            <a:rPr lang="en-US" sz="1600" dirty="0"/>
            <a:t>HOWEVER: In order to grow and change we need to experience adversity and have our comfort zone stretched </a:t>
          </a:r>
        </a:p>
      </dgm:t>
    </dgm:pt>
    <dgm:pt modelId="{E1C25FCA-DC3A-481F-B207-F1A339BCC418}" type="parTrans" cxnId="{E9BADCF6-4AA6-4EA2-9331-7508AFED80B5}">
      <dgm:prSet/>
      <dgm:spPr/>
      <dgm:t>
        <a:bodyPr/>
        <a:lstStyle/>
        <a:p>
          <a:endParaRPr lang="en-US"/>
        </a:p>
      </dgm:t>
    </dgm:pt>
    <dgm:pt modelId="{A718495A-835A-4DCA-B01E-BB90683B86B8}" type="sibTrans" cxnId="{E9BADCF6-4AA6-4EA2-9331-7508AFED80B5}">
      <dgm:prSet/>
      <dgm:spPr/>
      <dgm:t>
        <a:bodyPr/>
        <a:lstStyle/>
        <a:p>
          <a:endParaRPr lang="en-US"/>
        </a:p>
      </dgm:t>
    </dgm:pt>
    <dgm:pt modelId="{26A0348F-9F2C-4DEE-9BA9-ABCD77AD5C7C}">
      <dgm:prSet custT="1"/>
      <dgm:spPr/>
      <dgm:t>
        <a:bodyPr/>
        <a:lstStyle/>
        <a:p>
          <a:pPr>
            <a:lnSpc>
              <a:spcPct val="100000"/>
            </a:lnSpc>
          </a:pPr>
          <a:r>
            <a:rPr lang="en-US" sz="1600" dirty="0"/>
            <a:t>THEREFORE: Positive and Tolerable Stress are not inherently bad, it is our relationship to stress that can become problematic.</a:t>
          </a:r>
        </a:p>
      </dgm:t>
    </dgm:pt>
    <dgm:pt modelId="{0C6983D5-1ACB-453D-A1F8-4151E6BB0337}" type="parTrans" cxnId="{7F115E67-CB85-4642-A2E6-A5F5B6DB8F84}">
      <dgm:prSet/>
      <dgm:spPr/>
      <dgm:t>
        <a:bodyPr/>
        <a:lstStyle/>
        <a:p>
          <a:endParaRPr lang="en-US"/>
        </a:p>
      </dgm:t>
    </dgm:pt>
    <dgm:pt modelId="{BA53A234-4966-46A9-8A51-81476DD79ED2}" type="sibTrans" cxnId="{7F115E67-CB85-4642-A2E6-A5F5B6DB8F84}">
      <dgm:prSet/>
      <dgm:spPr/>
      <dgm:t>
        <a:bodyPr/>
        <a:lstStyle/>
        <a:p>
          <a:endParaRPr lang="en-US"/>
        </a:p>
      </dgm:t>
    </dgm:pt>
    <dgm:pt modelId="{4CCB41E0-BD87-42E2-A072-6D1BF41DC60F}">
      <dgm:prSet custT="1"/>
      <dgm:spPr/>
      <dgm:t>
        <a:bodyPr/>
        <a:lstStyle/>
        <a:p>
          <a:pPr>
            <a:lnSpc>
              <a:spcPct val="100000"/>
            </a:lnSpc>
          </a:pPr>
          <a:r>
            <a:rPr lang="en-US" sz="1600" dirty="0"/>
            <a:t>Looking at stressful situations as a “challenge” and an “opportunity” activates a different set of responses in our system – those geared for growth versus harm</a:t>
          </a:r>
        </a:p>
      </dgm:t>
    </dgm:pt>
    <dgm:pt modelId="{1EE8F810-7B67-42D8-B541-9D850B174E39}" type="parTrans" cxnId="{6CE3030C-FC76-46EF-B3C8-2DB28D9F2130}">
      <dgm:prSet/>
      <dgm:spPr/>
      <dgm:t>
        <a:bodyPr/>
        <a:lstStyle/>
        <a:p>
          <a:endParaRPr lang="en-US"/>
        </a:p>
      </dgm:t>
    </dgm:pt>
    <dgm:pt modelId="{DA9D2F88-88AC-40AF-AB53-EC846920CE2A}" type="sibTrans" cxnId="{6CE3030C-FC76-46EF-B3C8-2DB28D9F2130}">
      <dgm:prSet/>
      <dgm:spPr/>
      <dgm:t>
        <a:bodyPr/>
        <a:lstStyle/>
        <a:p>
          <a:endParaRPr lang="en-US"/>
        </a:p>
      </dgm:t>
    </dgm:pt>
    <dgm:pt modelId="{C46FC383-8E5C-4908-8E29-D1CDA1D930E4}" type="pres">
      <dgm:prSet presAssocID="{E99937AB-4C5B-4753-868D-28E0B34F0782}" presName="root" presStyleCnt="0">
        <dgm:presLayoutVars>
          <dgm:dir/>
          <dgm:resizeHandles val="exact"/>
        </dgm:presLayoutVars>
      </dgm:prSet>
      <dgm:spPr/>
      <dgm:t>
        <a:bodyPr/>
        <a:lstStyle/>
        <a:p>
          <a:endParaRPr lang="en-US"/>
        </a:p>
      </dgm:t>
    </dgm:pt>
    <dgm:pt modelId="{988D3B57-DA3B-408F-B883-B168302442AE}" type="pres">
      <dgm:prSet presAssocID="{66A829A5-EAF6-46AF-841D-4ACA3E13B807}" presName="compNode" presStyleCnt="0"/>
      <dgm:spPr/>
    </dgm:pt>
    <dgm:pt modelId="{DDBA89AF-FB9B-4BDC-874D-02E5338D3DDE}" type="pres">
      <dgm:prSet presAssocID="{66A829A5-EAF6-46AF-841D-4ACA3E13B807}" presName="bgRect" presStyleLbl="bgShp" presStyleIdx="0" presStyleCnt="4"/>
      <dgm:spPr/>
    </dgm:pt>
    <dgm:pt modelId="{9E36A001-6A58-46AD-B66F-C2E884D0411C}" type="pres">
      <dgm:prSet presAssocID="{66A829A5-EAF6-46AF-841D-4ACA3E13B807}" presName="iconRect" presStyleLbl="node1" presStyleIdx="0" presStyleCnt="4" custScaleX="138184" custScaleY="12322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ead with Gears"/>
        </a:ext>
      </dgm:extLst>
    </dgm:pt>
    <dgm:pt modelId="{14672924-D734-4936-B6A7-6350926FB28B}" type="pres">
      <dgm:prSet presAssocID="{66A829A5-EAF6-46AF-841D-4ACA3E13B807}" presName="spaceRect" presStyleCnt="0"/>
      <dgm:spPr/>
    </dgm:pt>
    <dgm:pt modelId="{DF610D27-B121-434B-B9D0-93EC0CDCDAB0}" type="pres">
      <dgm:prSet presAssocID="{66A829A5-EAF6-46AF-841D-4ACA3E13B807}" presName="parTx" presStyleLbl="revTx" presStyleIdx="0" presStyleCnt="4">
        <dgm:presLayoutVars>
          <dgm:chMax val="0"/>
          <dgm:chPref val="0"/>
        </dgm:presLayoutVars>
      </dgm:prSet>
      <dgm:spPr/>
      <dgm:t>
        <a:bodyPr/>
        <a:lstStyle/>
        <a:p>
          <a:endParaRPr lang="en-US"/>
        </a:p>
      </dgm:t>
    </dgm:pt>
    <dgm:pt modelId="{4B3E1DEB-CCCF-4096-9BF7-79D003904F73}" type="pres">
      <dgm:prSet presAssocID="{95C1D5C1-3D06-4532-BC83-06116B511EDE}" presName="sibTrans" presStyleCnt="0"/>
      <dgm:spPr/>
    </dgm:pt>
    <dgm:pt modelId="{D3D9B801-5C86-4CF7-8BF6-97366F2F9171}" type="pres">
      <dgm:prSet presAssocID="{C9214EE4-3C86-481E-B919-03B62B385494}" presName="compNode" presStyleCnt="0"/>
      <dgm:spPr/>
    </dgm:pt>
    <dgm:pt modelId="{61E605B1-306E-4C0B-902E-7D978171021F}" type="pres">
      <dgm:prSet presAssocID="{C9214EE4-3C86-481E-B919-03B62B385494}" presName="bgRect" presStyleLbl="bgShp" presStyleIdx="1" presStyleCnt="4"/>
      <dgm:spPr/>
    </dgm:pt>
    <dgm:pt modelId="{2123B231-ED32-431F-8021-B691E101CE60}" type="pres">
      <dgm:prSet presAssocID="{C9214EE4-3C86-481E-B919-03B62B385494}" presName="iconRect" presStyleLbl="node1" presStyleIdx="1" presStyleCnt="4" custScaleX="131913" custScaleY="13431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peed Bump"/>
        </a:ext>
      </dgm:extLst>
    </dgm:pt>
    <dgm:pt modelId="{E99E53A7-2CD3-45A8-A7FB-CDE2783AF7CD}" type="pres">
      <dgm:prSet presAssocID="{C9214EE4-3C86-481E-B919-03B62B385494}" presName="spaceRect" presStyleCnt="0"/>
      <dgm:spPr/>
    </dgm:pt>
    <dgm:pt modelId="{DC335B13-EB38-466E-A218-A6600C977E92}" type="pres">
      <dgm:prSet presAssocID="{C9214EE4-3C86-481E-B919-03B62B385494}" presName="parTx" presStyleLbl="revTx" presStyleIdx="1" presStyleCnt="4" custScaleX="103085">
        <dgm:presLayoutVars>
          <dgm:chMax val="0"/>
          <dgm:chPref val="0"/>
        </dgm:presLayoutVars>
      </dgm:prSet>
      <dgm:spPr/>
      <dgm:t>
        <a:bodyPr/>
        <a:lstStyle/>
        <a:p>
          <a:endParaRPr lang="en-US"/>
        </a:p>
      </dgm:t>
    </dgm:pt>
    <dgm:pt modelId="{78C3F688-0A05-43CE-A73B-FB487333CA8F}" type="pres">
      <dgm:prSet presAssocID="{A718495A-835A-4DCA-B01E-BB90683B86B8}" presName="sibTrans" presStyleCnt="0"/>
      <dgm:spPr/>
    </dgm:pt>
    <dgm:pt modelId="{6A56CD65-F5D8-4AF6-A5F1-2F53CFEA3ADB}" type="pres">
      <dgm:prSet presAssocID="{26A0348F-9F2C-4DEE-9BA9-ABCD77AD5C7C}" presName="compNode" presStyleCnt="0"/>
      <dgm:spPr/>
    </dgm:pt>
    <dgm:pt modelId="{3F72B54E-6D11-4E0F-82EE-153A21381D6D}" type="pres">
      <dgm:prSet presAssocID="{26A0348F-9F2C-4DEE-9BA9-ABCD77AD5C7C}" presName="bgRect" presStyleLbl="bgShp" presStyleIdx="2" presStyleCnt="4"/>
      <dgm:spPr/>
    </dgm:pt>
    <dgm:pt modelId="{7ECA6698-5D92-4863-B610-C7B3EB2DF0DC}" type="pres">
      <dgm:prSet presAssocID="{26A0348F-9F2C-4DEE-9BA9-ABCD77AD5C7C}" presName="iconRect" presStyleLbl="node1" presStyleIdx="2" presStyleCnt="4" custScaleX="135049" custScaleY="123431"/>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t="-5000" b="-5000"/>
          </a:stretch>
        </a:blipFill>
        <a:ln>
          <a:noFill/>
        </a:ln>
      </dgm:spPr>
      <dgm:extLst>
        <a:ext uri="{E40237B7-FDA0-4F09-8148-C483321AD2D9}">
          <dgm14:cNvPr xmlns:dgm14="http://schemas.microsoft.com/office/drawing/2010/diagram" id="0" name="" descr="Smiling face with no fill"/>
        </a:ext>
      </dgm:extLst>
    </dgm:pt>
    <dgm:pt modelId="{C14E3A0F-A457-450A-92E8-CB6325567C39}" type="pres">
      <dgm:prSet presAssocID="{26A0348F-9F2C-4DEE-9BA9-ABCD77AD5C7C}" presName="spaceRect" presStyleCnt="0"/>
      <dgm:spPr/>
    </dgm:pt>
    <dgm:pt modelId="{56CEA7E6-9533-4325-A5B8-CA4B67545331}" type="pres">
      <dgm:prSet presAssocID="{26A0348F-9F2C-4DEE-9BA9-ABCD77AD5C7C}" presName="parTx" presStyleLbl="revTx" presStyleIdx="2" presStyleCnt="4" custScaleX="112031">
        <dgm:presLayoutVars>
          <dgm:chMax val="0"/>
          <dgm:chPref val="0"/>
        </dgm:presLayoutVars>
      </dgm:prSet>
      <dgm:spPr/>
      <dgm:t>
        <a:bodyPr/>
        <a:lstStyle/>
        <a:p>
          <a:endParaRPr lang="en-US"/>
        </a:p>
      </dgm:t>
    </dgm:pt>
    <dgm:pt modelId="{63112AF3-B98A-4770-8E96-FDDE60B32FCC}" type="pres">
      <dgm:prSet presAssocID="{BA53A234-4966-46A9-8A51-81476DD79ED2}" presName="sibTrans" presStyleCnt="0"/>
      <dgm:spPr/>
    </dgm:pt>
    <dgm:pt modelId="{FF875026-15DB-467C-ACBF-A3AF777FE30D}" type="pres">
      <dgm:prSet presAssocID="{4CCB41E0-BD87-42E2-A072-6D1BF41DC60F}" presName="compNode" presStyleCnt="0"/>
      <dgm:spPr/>
    </dgm:pt>
    <dgm:pt modelId="{53527B84-387F-47F9-898D-1B6038D55857}" type="pres">
      <dgm:prSet presAssocID="{4CCB41E0-BD87-42E2-A072-6D1BF41DC60F}" presName="bgRect" presStyleLbl="bgShp" presStyleIdx="3" presStyleCnt="4"/>
      <dgm:spPr/>
    </dgm:pt>
    <dgm:pt modelId="{97A75220-6D0B-4ABC-AA5F-A26FDABE3115}" type="pres">
      <dgm:prSet presAssocID="{4CCB41E0-BD87-42E2-A072-6D1BF41DC60F}" presName="iconRect" presStyleLbl="node1" presStyleIdx="3" presStyleCnt="4" custScaleX="147176" custScaleY="17309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Skeleton"/>
        </a:ext>
      </dgm:extLst>
    </dgm:pt>
    <dgm:pt modelId="{B48E3191-1017-46CD-8277-BEA4C80CDBC3}" type="pres">
      <dgm:prSet presAssocID="{4CCB41E0-BD87-42E2-A072-6D1BF41DC60F}" presName="spaceRect" presStyleCnt="0"/>
      <dgm:spPr/>
    </dgm:pt>
    <dgm:pt modelId="{E769A97D-ACCE-418E-91BA-B02E3B56D963}" type="pres">
      <dgm:prSet presAssocID="{4CCB41E0-BD87-42E2-A072-6D1BF41DC60F}" presName="parTx" presStyleLbl="revTx" presStyleIdx="3" presStyleCnt="4" custScaleX="112705">
        <dgm:presLayoutVars>
          <dgm:chMax val="0"/>
          <dgm:chPref val="0"/>
        </dgm:presLayoutVars>
      </dgm:prSet>
      <dgm:spPr/>
      <dgm:t>
        <a:bodyPr/>
        <a:lstStyle/>
        <a:p>
          <a:endParaRPr lang="en-US"/>
        </a:p>
      </dgm:t>
    </dgm:pt>
  </dgm:ptLst>
  <dgm:cxnLst>
    <dgm:cxn modelId="{3ADBE151-CBF0-471C-B8C6-8A00440F0577}" srcId="{E99937AB-4C5B-4753-868D-28E0B34F0782}" destId="{66A829A5-EAF6-46AF-841D-4ACA3E13B807}" srcOrd="0" destOrd="0" parTransId="{D170BF5E-DA41-447F-9EE6-BC0A36A8F261}" sibTransId="{95C1D5C1-3D06-4532-BC83-06116B511EDE}"/>
    <dgm:cxn modelId="{CE8D8614-9E8E-234A-A0CA-F8C7AC7363BD}" type="presOf" srcId="{4CCB41E0-BD87-42E2-A072-6D1BF41DC60F}" destId="{E769A97D-ACCE-418E-91BA-B02E3B56D963}" srcOrd="0" destOrd="0" presId="urn:microsoft.com/office/officeart/2018/2/layout/IconVerticalSolidList"/>
    <dgm:cxn modelId="{2C02D759-C7F4-9A45-B4A0-CC371E685325}" type="presOf" srcId="{66A829A5-EAF6-46AF-841D-4ACA3E13B807}" destId="{DF610D27-B121-434B-B9D0-93EC0CDCDAB0}" srcOrd="0" destOrd="0" presId="urn:microsoft.com/office/officeart/2018/2/layout/IconVerticalSolidList"/>
    <dgm:cxn modelId="{6CE3030C-FC76-46EF-B3C8-2DB28D9F2130}" srcId="{E99937AB-4C5B-4753-868D-28E0B34F0782}" destId="{4CCB41E0-BD87-42E2-A072-6D1BF41DC60F}" srcOrd="3" destOrd="0" parTransId="{1EE8F810-7B67-42D8-B541-9D850B174E39}" sibTransId="{DA9D2F88-88AC-40AF-AB53-EC846920CE2A}"/>
    <dgm:cxn modelId="{68799813-36FE-8148-81E0-8E180AFF79A4}" type="presOf" srcId="{C9214EE4-3C86-481E-B919-03B62B385494}" destId="{DC335B13-EB38-466E-A218-A6600C977E92}" srcOrd="0" destOrd="0" presId="urn:microsoft.com/office/officeart/2018/2/layout/IconVerticalSolidList"/>
    <dgm:cxn modelId="{E9BADCF6-4AA6-4EA2-9331-7508AFED80B5}" srcId="{E99937AB-4C5B-4753-868D-28E0B34F0782}" destId="{C9214EE4-3C86-481E-B919-03B62B385494}" srcOrd="1" destOrd="0" parTransId="{E1C25FCA-DC3A-481F-B207-F1A339BCC418}" sibTransId="{A718495A-835A-4DCA-B01E-BB90683B86B8}"/>
    <dgm:cxn modelId="{571BAC34-0683-F541-B6C3-0AB0F62A6C93}" type="presOf" srcId="{E99937AB-4C5B-4753-868D-28E0B34F0782}" destId="{C46FC383-8E5C-4908-8E29-D1CDA1D930E4}" srcOrd="0" destOrd="0" presId="urn:microsoft.com/office/officeart/2018/2/layout/IconVerticalSolidList"/>
    <dgm:cxn modelId="{751C5557-79B3-4F43-90E8-13FF9D0249E3}" type="presOf" srcId="{26A0348F-9F2C-4DEE-9BA9-ABCD77AD5C7C}" destId="{56CEA7E6-9533-4325-A5B8-CA4B67545331}" srcOrd="0" destOrd="0" presId="urn:microsoft.com/office/officeart/2018/2/layout/IconVerticalSolidList"/>
    <dgm:cxn modelId="{7F115E67-CB85-4642-A2E6-A5F5B6DB8F84}" srcId="{E99937AB-4C5B-4753-868D-28E0B34F0782}" destId="{26A0348F-9F2C-4DEE-9BA9-ABCD77AD5C7C}" srcOrd="2" destOrd="0" parTransId="{0C6983D5-1ACB-453D-A1F8-4151E6BB0337}" sibTransId="{BA53A234-4966-46A9-8A51-81476DD79ED2}"/>
    <dgm:cxn modelId="{7000DB1A-F3E8-0540-81FE-D95C038F1E02}" type="presParOf" srcId="{C46FC383-8E5C-4908-8E29-D1CDA1D930E4}" destId="{988D3B57-DA3B-408F-B883-B168302442AE}" srcOrd="0" destOrd="0" presId="urn:microsoft.com/office/officeart/2018/2/layout/IconVerticalSolidList"/>
    <dgm:cxn modelId="{AF9919A9-11C3-404A-B0BD-E4FBDDEDD774}" type="presParOf" srcId="{988D3B57-DA3B-408F-B883-B168302442AE}" destId="{DDBA89AF-FB9B-4BDC-874D-02E5338D3DDE}" srcOrd="0" destOrd="0" presId="urn:microsoft.com/office/officeart/2018/2/layout/IconVerticalSolidList"/>
    <dgm:cxn modelId="{EE1C7919-40E8-D24D-A420-2CC2E03E3B18}" type="presParOf" srcId="{988D3B57-DA3B-408F-B883-B168302442AE}" destId="{9E36A001-6A58-46AD-B66F-C2E884D0411C}" srcOrd="1" destOrd="0" presId="urn:microsoft.com/office/officeart/2018/2/layout/IconVerticalSolidList"/>
    <dgm:cxn modelId="{269AFBAA-9659-1241-A713-4964E383A930}" type="presParOf" srcId="{988D3B57-DA3B-408F-B883-B168302442AE}" destId="{14672924-D734-4936-B6A7-6350926FB28B}" srcOrd="2" destOrd="0" presId="urn:microsoft.com/office/officeart/2018/2/layout/IconVerticalSolidList"/>
    <dgm:cxn modelId="{290E6B01-EE20-374E-82C1-5FA5A6BE1F65}" type="presParOf" srcId="{988D3B57-DA3B-408F-B883-B168302442AE}" destId="{DF610D27-B121-434B-B9D0-93EC0CDCDAB0}" srcOrd="3" destOrd="0" presId="urn:microsoft.com/office/officeart/2018/2/layout/IconVerticalSolidList"/>
    <dgm:cxn modelId="{3635C1DC-C8C1-AF49-B9B3-47544F2CD6CC}" type="presParOf" srcId="{C46FC383-8E5C-4908-8E29-D1CDA1D930E4}" destId="{4B3E1DEB-CCCF-4096-9BF7-79D003904F73}" srcOrd="1" destOrd="0" presId="urn:microsoft.com/office/officeart/2018/2/layout/IconVerticalSolidList"/>
    <dgm:cxn modelId="{88B639C2-07CA-684A-8252-5AC704B30851}" type="presParOf" srcId="{C46FC383-8E5C-4908-8E29-D1CDA1D930E4}" destId="{D3D9B801-5C86-4CF7-8BF6-97366F2F9171}" srcOrd="2" destOrd="0" presId="urn:microsoft.com/office/officeart/2018/2/layout/IconVerticalSolidList"/>
    <dgm:cxn modelId="{8F040868-E6DA-8146-8C3E-1495E063A707}" type="presParOf" srcId="{D3D9B801-5C86-4CF7-8BF6-97366F2F9171}" destId="{61E605B1-306E-4C0B-902E-7D978171021F}" srcOrd="0" destOrd="0" presId="urn:microsoft.com/office/officeart/2018/2/layout/IconVerticalSolidList"/>
    <dgm:cxn modelId="{034D9CE3-AA8D-2C48-8A34-B2D2FDACEA57}" type="presParOf" srcId="{D3D9B801-5C86-4CF7-8BF6-97366F2F9171}" destId="{2123B231-ED32-431F-8021-B691E101CE60}" srcOrd="1" destOrd="0" presId="urn:microsoft.com/office/officeart/2018/2/layout/IconVerticalSolidList"/>
    <dgm:cxn modelId="{EFCD2A36-61D7-2C43-8AF1-184E6CB40931}" type="presParOf" srcId="{D3D9B801-5C86-4CF7-8BF6-97366F2F9171}" destId="{E99E53A7-2CD3-45A8-A7FB-CDE2783AF7CD}" srcOrd="2" destOrd="0" presId="urn:microsoft.com/office/officeart/2018/2/layout/IconVerticalSolidList"/>
    <dgm:cxn modelId="{02F6772E-67C3-524A-8E5F-2D67E9E66682}" type="presParOf" srcId="{D3D9B801-5C86-4CF7-8BF6-97366F2F9171}" destId="{DC335B13-EB38-466E-A218-A6600C977E92}" srcOrd="3" destOrd="0" presId="urn:microsoft.com/office/officeart/2018/2/layout/IconVerticalSolidList"/>
    <dgm:cxn modelId="{5EAE9B0F-242C-374F-83E0-3097B46CF025}" type="presParOf" srcId="{C46FC383-8E5C-4908-8E29-D1CDA1D930E4}" destId="{78C3F688-0A05-43CE-A73B-FB487333CA8F}" srcOrd="3" destOrd="0" presId="urn:microsoft.com/office/officeart/2018/2/layout/IconVerticalSolidList"/>
    <dgm:cxn modelId="{7B131FA5-86AB-FC45-9E15-D8CD8551615C}" type="presParOf" srcId="{C46FC383-8E5C-4908-8E29-D1CDA1D930E4}" destId="{6A56CD65-F5D8-4AF6-A5F1-2F53CFEA3ADB}" srcOrd="4" destOrd="0" presId="urn:microsoft.com/office/officeart/2018/2/layout/IconVerticalSolidList"/>
    <dgm:cxn modelId="{BEA69444-AFBA-514C-8EB6-01B7F0915539}" type="presParOf" srcId="{6A56CD65-F5D8-4AF6-A5F1-2F53CFEA3ADB}" destId="{3F72B54E-6D11-4E0F-82EE-153A21381D6D}" srcOrd="0" destOrd="0" presId="urn:microsoft.com/office/officeart/2018/2/layout/IconVerticalSolidList"/>
    <dgm:cxn modelId="{A21B8A5A-CD00-D649-90D4-E48392D8DFA0}" type="presParOf" srcId="{6A56CD65-F5D8-4AF6-A5F1-2F53CFEA3ADB}" destId="{7ECA6698-5D92-4863-B610-C7B3EB2DF0DC}" srcOrd="1" destOrd="0" presId="urn:microsoft.com/office/officeart/2018/2/layout/IconVerticalSolidList"/>
    <dgm:cxn modelId="{51E02625-1032-3B49-AB67-5800D7592F38}" type="presParOf" srcId="{6A56CD65-F5D8-4AF6-A5F1-2F53CFEA3ADB}" destId="{C14E3A0F-A457-450A-92E8-CB6325567C39}" srcOrd="2" destOrd="0" presId="urn:microsoft.com/office/officeart/2018/2/layout/IconVerticalSolidList"/>
    <dgm:cxn modelId="{BD0B6DFA-169A-5142-A5B2-10D72491C877}" type="presParOf" srcId="{6A56CD65-F5D8-4AF6-A5F1-2F53CFEA3ADB}" destId="{56CEA7E6-9533-4325-A5B8-CA4B67545331}" srcOrd="3" destOrd="0" presId="urn:microsoft.com/office/officeart/2018/2/layout/IconVerticalSolidList"/>
    <dgm:cxn modelId="{5F31F38D-4006-C642-8AF6-D6DB7BB2EECD}" type="presParOf" srcId="{C46FC383-8E5C-4908-8E29-D1CDA1D930E4}" destId="{63112AF3-B98A-4770-8E96-FDDE60B32FCC}" srcOrd="5" destOrd="0" presId="urn:microsoft.com/office/officeart/2018/2/layout/IconVerticalSolidList"/>
    <dgm:cxn modelId="{0741B1BE-F17D-C34B-913C-AB3D8024D6C0}" type="presParOf" srcId="{C46FC383-8E5C-4908-8E29-D1CDA1D930E4}" destId="{FF875026-15DB-467C-ACBF-A3AF777FE30D}" srcOrd="6" destOrd="0" presId="urn:microsoft.com/office/officeart/2018/2/layout/IconVerticalSolidList"/>
    <dgm:cxn modelId="{3E51B9D3-D71E-F540-A1C3-2D6C9E6D49AE}" type="presParOf" srcId="{FF875026-15DB-467C-ACBF-A3AF777FE30D}" destId="{53527B84-387F-47F9-898D-1B6038D55857}" srcOrd="0" destOrd="0" presId="urn:microsoft.com/office/officeart/2018/2/layout/IconVerticalSolidList"/>
    <dgm:cxn modelId="{5A7A9603-7B47-8F4C-A8A4-47A1D2C20B3C}" type="presParOf" srcId="{FF875026-15DB-467C-ACBF-A3AF777FE30D}" destId="{97A75220-6D0B-4ABC-AA5F-A26FDABE3115}" srcOrd="1" destOrd="0" presId="urn:microsoft.com/office/officeart/2018/2/layout/IconVerticalSolidList"/>
    <dgm:cxn modelId="{5E09C9C9-BBD1-4141-BAFB-7EACEDD46462}" type="presParOf" srcId="{FF875026-15DB-467C-ACBF-A3AF777FE30D}" destId="{B48E3191-1017-46CD-8277-BEA4C80CDBC3}" srcOrd="2" destOrd="0" presId="urn:microsoft.com/office/officeart/2018/2/layout/IconVerticalSolidList"/>
    <dgm:cxn modelId="{C8D30D2A-9FF2-E241-BF0B-31CA61B1C8A2}" type="presParOf" srcId="{FF875026-15DB-467C-ACBF-A3AF777FE30D}" destId="{E769A97D-ACCE-418E-91BA-B02E3B56D96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79BC5-F671-4D47-B57A-BC0BBE2E1821}">
      <dsp:nvSpPr>
        <dsp:cNvPr id="0" name=""/>
        <dsp:cNvSpPr/>
      </dsp:nvSpPr>
      <dsp:spPr>
        <a:xfrm>
          <a:off x="2821929" y="0"/>
          <a:ext cx="2665887" cy="1688343"/>
        </a:xfrm>
        <a:prstGeom prst="trapezoid">
          <a:avLst>
            <a:gd name="adj" fmla="val 78950"/>
          </a:avLst>
        </a:prstGeom>
        <a:solidFill>
          <a:schemeClr val="accent5">
            <a:lumMod val="40000"/>
            <a:lumOff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kern="1200" dirty="0">
            <a:solidFill>
              <a:schemeClr val="bg1"/>
            </a:solidFill>
          </a:endParaRPr>
        </a:p>
        <a:p>
          <a:pPr lvl="0" algn="ctr" defTabSz="666750">
            <a:lnSpc>
              <a:spcPct val="90000"/>
            </a:lnSpc>
            <a:spcBef>
              <a:spcPct val="0"/>
            </a:spcBef>
            <a:spcAft>
              <a:spcPct val="35000"/>
            </a:spcAft>
          </a:pPr>
          <a:endParaRPr lang="en-US" sz="1500" kern="1200" dirty="0">
            <a:solidFill>
              <a:schemeClr val="bg1"/>
            </a:solidFill>
          </a:endParaRPr>
        </a:p>
        <a:p>
          <a:pPr lvl="0" algn="ctr" defTabSz="666750">
            <a:lnSpc>
              <a:spcPct val="90000"/>
            </a:lnSpc>
            <a:spcBef>
              <a:spcPct val="0"/>
            </a:spcBef>
            <a:spcAft>
              <a:spcPct val="35000"/>
            </a:spcAft>
          </a:pPr>
          <a:endParaRPr lang="en-US" sz="1500" kern="1200" dirty="0">
            <a:solidFill>
              <a:schemeClr val="bg1"/>
            </a:solidFill>
          </a:endParaRPr>
        </a:p>
        <a:p>
          <a:pPr lvl="0" algn="ctr" defTabSz="666750">
            <a:lnSpc>
              <a:spcPct val="90000"/>
            </a:lnSpc>
            <a:spcBef>
              <a:spcPct val="0"/>
            </a:spcBef>
            <a:spcAft>
              <a:spcPct val="35000"/>
            </a:spcAft>
          </a:pPr>
          <a:endParaRPr lang="en-US" sz="1500" kern="1200" dirty="0">
            <a:solidFill>
              <a:schemeClr val="bg1"/>
            </a:solidFill>
          </a:endParaRPr>
        </a:p>
        <a:p>
          <a:pPr lvl="0" algn="ctr" defTabSz="666750">
            <a:lnSpc>
              <a:spcPct val="90000"/>
            </a:lnSpc>
            <a:spcBef>
              <a:spcPct val="0"/>
            </a:spcBef>
            <a:spcAft>
              <a:spcPct val="35000"/>
            </a:spcAft>
          </a:pPr>
          <a:endParaRPr lang="en-US" sz="1500" kern="1200" dirty="0">
            <a:solidFill>
              <a:schemeClr val="bg1"/>
            </a:solidFill>
          </a:endParaRPr>
        </a:p>
        <a:p>
          <a:pPr lvl="0" algn="ctr" defTabSz="666750">
            <a:lnSpc>
              <a:spcPct val="90000"/>
            </a:lnSpc>
            <a:spcBef>
              <a:spcPct val="0"/>
            </a:spcBef>
            <a:spcAft>
              <a:spcPct val="35000"/>
            </a:spcAft>
          </a:pPr>
          <a:r>
            <a:rPr lang="en-US" sz="1500" b="1" kern="1200" dirty="0">
              <a:solidFill>
                <a:schemeClr val="bg1"/>
              </a:solidFill>
            </a:rPr>
            <a:t>Mental Illness/</a:t>
          </a:r>
        </a:p>
        <a:p>
          <a:pPr lvl="0" algn="ctr" defTabSz="666750">
            <a:lnSpc>
              <a:spcPct val="90000"/>
            </a:lnSpc>
            <a:spcBef>
              <a:spcPct val="0"/>
            </a:spcBef>
            <a:spcAft>
              <a:spcPct val="35000"/>
            </a:spcAft>
          </a:pPr>
          <a:r>
            <a:rPr lang="en-US" sz="1500" b="1" kern="1200" dirty="0">
              <a:solidFill>
                <a:schemeClr val="bg1"/>
              </a:solidFill>
            </a:rPr>
            <a:t>Disorder</a:t>
          </a:r>
        </a:p>
        <a:p>
          <a:pPr lvl="0" algn="ctr" defTabSz="666750">
            <a:lnSpc>
              <a:spcPct val="90000"/>
            </a:lnSpc>
            <a:spcBef>
              <a:spcPct val="0"/>
            </a:spcBef>
            <a:spcAft>
              <a:spcPct val="35000"/>
            </a:spcAft>
          </a:pPr>
          <a:r>
            <a:rPr lang="en-US" sz="1200" kern="1200" dirty="0">
              <a:solidFill>
                <a:schemeClr val="bg1"/>
              </a:solidFill>
            </a:rPr>
            <a:t>(Anxiety 6-10%, depression 4-6%)</a:t>
          </a:r>
        </a:p>
        <a:p>
          <a:pPr lvl="0" algn="ctr" defTabSz="666750">
            <a:lnSpc>
              <a:spcPct val="90000"/>
            </a:lnSpc>
            <a:spcBef>
              <a:spcPct val="0"/>
            </a:spcBef>
            <a:spcAft>
              <a:spcPct val="35000"/>
            </a:spcAft>
          </a:pPr>
          <a:endParaRPr lang="en-US" sz="1500" kern="1200" dirty="0">
            <a:solidFill>
              <a:schemeClr val="bg1"/>
            </a:solidFill>
          </a:endParaRPr>
        </a:p>
        <a:p>
          <a:pPr lvl="0" algn="ctr" defTabSz="666750">
            <a:lnSpc>
              <a:spcPct val="90000"/>
            </a:lnSpc>
            <a:spcBef>
              <a:spcPct val="0"/>
            </a:spcBef>
            <a:spcAft>
              <a:spcPct val="35000"/>
            </a:spcAft>
          </a:pPr>
          <a:endParaRPr lang="en-US" sz="1500" kern="1200" dirty="0">
            <a:solidFill>
              <a:schemeClr val="bg1"/>
            </a:solidFill>
          </a:endParaRPr>
        </a:p>
      </dsp:txBody>
      <dsp:txXfrm>
        <a:off x="2821929" y="0"/>
        <a:ext cx="2665887" cy="1688343"/>
      </dsp:txXfrm>
    </dsp:sp>
    <dsp:sp modelId="{4DF90300-9EC1-FF45-955D-FEEDF3E89568}">
      <dsp:nvSpPr>
        <dsp:cNvPr id="0" name=""/>
        <dsp:cNvSpPr/>
      </dsp:nvSpPr>
      <dsp:spPr>
        <a:xfrm>
          <a:off x="1830178" y="1688343"/>
          <a:ext cx="4649390" cy="1256179"/>
        </a:xfrm>
        <a:prstGeom prst="trapezoid">
          <a:avLst>
            <a:gd name="adj" fmla="val 78950"/>
          </a:avLst>
        </a:prstGeom>
        <a:solidFill>
          <a:schemeClr val="accent5">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Mental Problem</a:t>
          </a:r>
        </a:p>
        <a:p>
          <a:pPr lvl="0" algn="ctr" defTabSz="666750">
            <a:lnSpc>
              <a:spcPct val="90000"/>
            </a:lnSpc>
            <a:spcBef>
              <a:spcPct val="0"/>
            </a:spcBef>
            <a:spcAft>
              <a:spcPct val="35000"/>
            </a:spcAft>
          </a:pPr>
          <a:r>
            <a:rPr lang="en-US" sz="1500" kern="1200" dirty="0">
              <a:solidFill>
                <a:schemeClr val="bg1"/>
              </a:solidFill>
            </a:rPr>
            <a:t>Response to more serious external events </a:t>
          </a:r>
        </a:p>
        <a:p>
          <a:pPr lvl="0" algn="ctr" defTabSz="666750">
            <a:lnSpc>
              <a:spcPct val="90000"/>
            </a:lnSpc>
            <a:spcBef>
              <a:spcPct val="0"/>
            </a:spcBef>
            <a:spcAft>
              <a:spcPct val="35000"/>
            </a:spcAft>
          </a:pPr>
          <a:r>
            <a:rPr lang="en-US" sz="1500" kern="1200" dirty="0">
              <a:solidFill>
                <a:schemeClr val="bg1"/>
              </a:solidFill>
            </a:rPr>
            <a:t>(i.e. Moving, Loss of loved one) </a:t>
          </a:r>
        </a:p>
      </dsp:txBody>
      <dsp:txXfrm>
        <a:off x="2643821" y="1688343"/>
        <a:ext cx="3022103" cy="1256179"/>
      </dsp:txXfrm>
    </dsp:sp>
    <dsp:sp modelId="{68D9EEDD-E23F-6846-AFBC-67D706EAA38F}">
      <dsp:nvSpPr>
        <dsp:cNvPr id="0" name=""/>
        <dsp:cNvSpPr/>
      </dsp:nvSpPr>
      <dsp:spPr>
        <a:xfrm>
          <a:off x="838426" y="2944522"/>
          <a:ext cx="6632893" cy="1256179"/>
        </a:xfrm>
        <a:prstGeom prst="trapezoid">
          <a:avLst>
            <a:gd name="adj" fmla="val 78950"/>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Mental Distress</a:t>
          </a:r>
        </a:p>
        <a:p>
          <a:pPr lvl="0" algn="ctr" defTabSz="666750">
            <a:lnSpc>
              <a:spcPct val="90000"/>
            </a:lnSpc>
            <a:spcBef>
              <a:spcPct val="0"/>
            </a:spcBef>
            <a:spcAft>
              <a:spcPct val="35000"/>
            </a:spcAft>
          </a:pPr>
          <a:r>
            <a:rPr lang="en-US" sz="1500" kern="1200" dirty="0">
              <a:solidFill>
                <a:schemeClr val="bg1"/>
              </a:solidFill>
            </a:rPr>
            <a:t>Something has changed/isn’t working </a:t>
          </a:r>
        </a:p>
        <a:p>
          <a:pPr lvl="0" algn="ctr" defTabSz="666750">
            <a:lnSpc>
              <a:spcPct val="90000"/>
            </a:lnSpc>
            <a:spcBef>
              <a:spcPct val="0"/>
            </a:spcBef>
            <a:spcAft>
              <a:spcPct val="35000"/>
            </a:spcAft>
          </a:pPr>
          <a:r>
            <a:rPr lang="en-US" sz="1500" kern="1200" dirty="0">
              <a:solidFill>
                <a:schemeClr val="bg1"/>
              </a:solidFill>
            </a:rPr>
            <a:t>Necessary experiences for growth &amp; adaptation</a:t>
          </a:r>
        </a:p>
        <a:p>
          <a:pPr lvl="0" algn="ctr" defTabSz="666750">
            <a:lnSpc>
              <a:spcPct val="90000"/>
            </a:lnSpc>
            <a:spcBef>
              <a:spcPct val="0"/>
            </a:spcBef>
            <a:spcAft>
              <a:spcPct val="35000"/>
            </a:spcAft>
          </a:pPr>
          <a:r>
            <a:rPr lang="en-US" sz="1500" kern="1200" dirty="0">
              <a:solidFill>
                <a:schemeClr val="bg1"/>
              </a:solidFill>
            </a:rPr>
            <a:t>(i.e. Can’t find your keys, Not making the team, making a speech, big  project )</a:t>
          </a:r>
        </a:p>
      </dsp:txBody>
      <dsp:txXfrm>
        <a:off x="1999183" y="2944522"/>
        <a:ext cx="4311380" cy="1256179"/>
      </dsp:txXfrm>
    </dsp:sp>
    <dsp:sp modelId="{D62ABE26-CBD2-4846-8CAF-966FE10D2B08}">
      <dsp:nvSpPr>
        <dsp:cNvPr id="0" name=""/>
        <dsp:cNvSpPr/>
      </dsp:nvSpPr>
      <dsp:spPr>
        <a:xfrm>
          <a:off x="0" y="4200702"/>
          <a:ext cx="8309747" cy="1061974"/>
        </a:xfrm>
        <a:prstGeom prst="trapezoid">
          <a:avLst>
            <a:gd name="adj" fmla="val 78950"/>
          </a:avLst>
        </a:prstGeom>
        <a:solidFill>
          <a:schemeClr val="accent5">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“Life as usual” – No Distress/Problem/Disorder</a:t>
          </a:r>
        </a:p>
        <a:p>
          <a:pPr lvl="0" algn="ctr" defTabSz="666750">
            <a:lnSpc>
              <a:spcPct val="90000"/>
            </a:lnSpc>
            <a:spcBef>
              <a:spcPct val="0"/>
            </a:spcBef>
            <a:spcAft>
              <a:spcPct val="35000"/>
            </a:spcAft>
          </a:pPr>
          <a:r>
            <a:rPr lang="en-US" sz="1500" kern="1200" dirty="0">
              <a:solidFill>
                <a:schemeClr val="bg1"/>
              </a:solidFill>
            </a:rPr>
            <a:t>(i.e. Hanging out with friends, reading a book, walking the dog)</a:t>
          </a:r>
        </a:p>
      </dsp:txBody>
      <dsp:txXfrm>
        <a:off x="1454205" y="4200702"/>
        <a:ext cx="5401335" cy="10619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A89AF-FB9B-4BDC-874D-02E5338D3DDE}">
      <dsp:nvSpPr>
        <dsp:cNvPr id="0" name=""/>
        <dsp:cNvSpPr/>
      </dsp:nvSpPr>
      <dsp:spPr>
        <a:xfrm>
          <a:off x="0" y="6307"/>
          <a:ext cx="4949599" cy="13581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36A001-6A58-46AD-B66F-C2E884D0411C}">
      <dsp:nvSpPr>
        <dsp:cNvPr id="0" name=""/>
        <dsp:cNvSpPr/>
      </dsp:nvSpPr>
      <dsp:spPr>
        <a:xfrm>
          <a:off x="268077" y="225136"/>
          <a:ext cx="1033182" cy="9204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610D27-B121-434B-B9D0-93EC0CDCDAB0}">
      <dsp:nvSpPr>
        <dsp:cNvPr id="0" name=""/>
        <dsp:cNvSpPr/>
      </dsp:nvSpPr>
      <dsp:spPr>
        <a:xfrm>
          <a:off x="1569337" y="6307"/>
          <a:ext cx="2974496" cy="1359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73" tIns="143873" rIns="143873" bIns="143873" numCol="1" spcCol="1270" anchor="ctr" anchorCtr="0">
          <a:noAutofit/>
        </a:bodyPr>
        <a:lstStyle/>
        <a:p>
          <a:pPr lvl="0" algn="l" defTabSz="711200">
            <a:lnSpc>
              <a:spcPct val="100000"/>
            </a:lnSpc>
            <a:spcBef>
              <a:spcPct val="0"/>
            </a:spcBef>
            <a:spcAft>
              <a:spcPct val="35000"/>
            </a:spcAft>
          </a:pPr>
          <a:r>
            <a:rPr lang="en-US" sz="1600" kern="1200" dirty="0"/>
            <a:t>Human beings naturally avoid experiencing pain (physical, emotional and psychological) </a:t>
          </a:r>
        </a:p>
      </dsp:txBody>
      <dsp:txXfrm>
        <a:off x="1569337" y="6307"/>
        <a:ext cx="2974496" cy="1359429"/>
      </dsp:txXfrm>
    </dsp:sp>
    <dsp:sp modelId="{61E605B1-306E-4C0B-902E-7D978171021F}">
      <dsp:nvSpPr>
        <dsp:cNvPr id="0" name=""/>
        <dsp:cNvSpPr/>
      </dsp:nvSpPr>
      <dsp:spPr>
        <a:xfrm>
          <a:off x="0" y="1676463"/>
          <a:ext cx="4949599" cy="13581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23B231-ED32-431F-8021-B691E101CE60}">
      <dsp:nvSpPr>
        <dsp:cNvPr id="0" name=""/>
        <dsp:cNvSpPr/>
      </dsp:nvSpPr>
      <dsp:spPr>
        <a:xfrm>
          <a:off x="291521" y="1853877"/>
          <a:ext cx="986295" cy="1003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335B13-EB38-466E-A218-A6600C977E92}">
      <dsp:nvSpPr>
        <dsp:cNvPr id="0" name=""/>
        <dsp:cNvSpPr/>
      </dsp:nvSpPr>
      <dsp:spPr>
        <a:xfrm>
          <a:off x="1523455" y="1676463"/>
          <a:ext cx="3066259" cy="1359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73" tIns="143873" rIns="143873" bIns="143873" numCol="1" spcCol="1270" anchor="ctr" anchorCtr="0">
          <a:noAutofit/>
        </a:bodyPr>
        <a:lstStyle/>
        <a:p>
          <a:pPr lvl="0" algn="l" defTabSz="711200">
            <a:lnSpc>
              <a:spcPct val="100000"/>
            </a:lnSpc>
            <a:spcBef>
              <a:spcPct val="0"/>
            </a:spcBef>
            <a:spcAft>
              <a:spcPct val="35000"/>
            </a:spcAft>
          </a:pPr>
          <a:r>
            <a:rPr lang="en-US" sz="1600" kern="1200" dirty="0"/>
            <a:t>HOWEVER: In order to grow and change we need to experience adversity and have our comfort zone stretched </a:t>
          </a:r>
        </a:p>
      </dsp:txBody>
      <dsp:txXfrm>
        <a:off x="1523455" y="1676463"/>
        <a:ext cx="3066259" cy="1359429"/>
      </dsp:txXfrm>
    </dsp:sp>
    <dsp:sp modelId="{3F72B54E-6D11-4E0F-82EE-153A21381D6D}">
      <dsp:nvSpPr>
        <dsp:cNvPr id="0" name=""/>
        <dsp:cNvSpPr/>
      </dsp:nvSpPr>
      <dsp:spPr>
        <a:xfrm>
          <a:off x="0" y="3346619"/>
          <a:ext cx="4949599" cy="13581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CA6698-5D92-4863-B610-C7B3EB2DF0DC}">
      <dsp:nvSpPr>
        <dsp:cNvPr id="0" name=""/>
        <dsp:cNvSpPr/>
      </dsp:nvSpPr>
      <dsp:spPr>
        <a:xfrm>
          <a:off x="279797" y="3564682"/>
          <a:ext cx="1009742" cy="921975"/>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t="-5000" b="-5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CEA7E6-9533-4325-A5B8-CA4B67545331}">
      <dsp:nvSpPr>
        <dsp:cNvPr id="0" name=""/>
        <dsp:cNvSpPr/>
      </dsp:nvSpPr>
      <dsp:spPr>
        <a:xfrm>
          <a:off x="1390406" y="3346619"/>
          <a:ext cx="3332358" cy="1359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73" tIns="143873" rIns="143873" bIns="143873" numCol="1" spcCol="1270" anchor="ctr" anchorCtr="0">
          <a:noAutofit/>
        </a:bodyPr>
        <a:lstStyle/>
        <a:p>
          <a:pPr lvl="0" algn="l" defTabSz="711200">
            <a:lnSpc>
              <a:spcPct val="100000"/>
            </a:lnSpc>
            <a:spcBef>
              <a:spcPct val="0"/>
            </a:spcBef>
            <a:spcAft>
              <a:spcPct val="35000"/>
            </a:spcAft>
          </a:pPr>
          <a:r>
            <a:rPr lang="en-US" sz="1600" kern="1200" dirty="0"/>
            <a:t>THEREFORE: Positive and Tolerable Stress are not inherently bad, it is our relationship to stress that can become problematic.</a:t>
          </a:r>
        </a:p>
      </dsp:txBody>
      <dsp:txXfrm>
        <a:off x="1390406" y="3346619"/>
        <a:ext cx="3332358" cy="1359429"/>
      </dsp:txXfrm>
    </dsp:sp>
    <dsp:sp modelId="{53527B84-387F-47F9-898D-1B6038D55857}">
      <dsp:nvSpPr>
        <dsp:cNvPr id="0" name=""/>
        <dsp:cNvSpPr/>
      </dsp:nvSpPr>
      <dsp:spPr>
        <a:xfrm>
          <a:off x="0" y="5016775"/>
          <a:ext cx="4949599" cy="13581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A75220-6D0B-4ABC-AA5F-A26FDABE3115}">
      <dsp:nvSpPr>
        <dsp:cNvPr id="0" name=""/>
        <dsp:cNvSpPr/>
      </dsp:nvSpPr>
      <dsp:spPr>
        <a:xfrm>
          <a:off x="234461" y="5049365"/>
          <a:ext cx="1100414" cy="12929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69A97D-ACCE-418E-91BA-B02E3B56D963}">
      <dsp:nvSpPr>
        <dsp:cNvPr id="0" name=""/>
        <dsp:cNvSpPr/>
      </dsp:nvSpPr>
      <dsp:spPr>
        <a:xfrm>
          <a:off x="1380382" y="5016775"/>
          <a:ext cx="3352406" cy="1359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73" tIns="143873" rIns="143873" bIns="143873" numCol="1" spcCol="1270" anchor="ctr" anchorCtr="0">
          <a:noAutofit/>
        </a:bodyPr>
        <a:lstStyle/>
        <a:p>
          <a:pPr lvl="0" algn="l" defTabSz="711200">
            <a:lnSpc>
              <a:spcPct val="100000"/>
            </a:lnSpc>
            <a:spcBef>
              <a:spcPct val="0"/>
            </a:spcBef>
            <a:spcAft>
              <a:spcPct val="35000"/>
            </a:spcAft>
          </a:pPr>
          <a:r>
            <a:rPr lang="en-US" sz="1600" kern="1200" dirty="0"/>
            <a:t>Looking at stressful situations as a “challenge” and an “opportunity” activates a different set of responses in our system – those geared for growth versus harm</a:t>
          </a:r>
        </a:p>
      </dsp:txBody>
      <dsp:txXfrm>
        <a:off x="1380382" y="5016775"/>
        <a:ext cx="3352406" cy="135942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E0D52-457B-7347-83E5-6A4D4396CBED}" type="datetimeFigureOut">
              <a:rPr lang="en-US" smtClean="0"/>
              <a:t>12/6/2019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B7BE5-7EFC-074A-8F03-9872FD9F9E66}" type="slidenum">
              <a:rPr lang="en-US" smtClean="0"/>
              <a:t>‹#›</a:t>
            </a:fld>
            <a:endParaRPr lang="en-US"/>
          </a:p>
        </p:txBody>
      </p:sp>
    </p:spTree>
    <p:extLst>
      <p:ext uri="{BB962C8B-B14F-4D97-AF65-F5344CB8AC3E}">
        <p14:creationId xmlns:p14="http://schemas.microsoft.com/office/powerpoint/2010/main" val="2614185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Losing concept of public versus private (FB, Instagram)--Rachel</a:t>
            </a:r>
          </a:p>
        </p:txBody>
      </p:sp>
      <p:sp>
        <p:nvSpPr>
          <p:cNvPr id="4" name="Slide Number Placeholder 3"/>
          <p:cNvSpPr>
            <a:spLocks noGrp="1"/>
          </p:cNvSpPr>
          <p:nvPr>
            <p:ph type="sldNum" sz="quarter" idx="5"/>
          </p:nvPr>
        </p:nvSpPr>
        <p:spPr/>
        <p:txBody>
          <a:bodyPr/>
          <a:lstStyle/>
          <a:p>
            <a:fld id="{235B7BE5-7EFC-074A-8F03-9872FD9F9E66}" type="slidenum">
              <a:rPr lang="en-US" smtClean="0"/>
              <a:t>3</a:t>
            </a:fld>
            <a:endParaRPr lang="en-US"/>
          </a:p>
        </p:txBody>
      </p:sp>
    </p:spTree>
    <p:extLst>
      <p:ext uri="{BB962C8B-B14F-4D97-AF65-F5344CB8AC3E}">
        <p14:creationId xmlns:p14="http://schemas.microsoft.com/office/powerpoint/2010/main" val="1083328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Tanya</a:t>
            </a:r>
          </a:p>
        </p:txBody>
      </p:sp>
      <p:sp>
        <p:nvSpPr>
          <p:cNvPr id="4" name="Slide Number Placeholder 3"/>
          <p:cNvSpPr>
            <a:spLocks noGrp="1"/>
          </p:cNvSpPr>
          <p:nvPr>
            <p:ph type="sldNum" sz="quarter" idx="5"/>
          </p:nvPr>
        </p:nvSpPr>
        <p:spPr/>
        <p:txBody>
          <a:bodyPr/>
          <a:lstStyle/>
          <a:p>
            <a:fld id="{235B7BE5-7EFC-074A-8F03-9872FD9F9E66}" type="slidenum">
              <a:rPr lang="en-US" smtClean="0"/>
              <a:t>12</a:t>
            </a:fld>
            <a:endParaRPr lang="en-US"/>
          </a:p>
        </p:txBody>
      </p:sp>
    </p:spTree>
    <p:extLst>
      <p:ext uri="{BB962C8B-B14F-4D97-AF65-F5344CB8AC3E}">
        <p14:creationId xmlns:p14="http://schemas.microsoft.com/office/powerpoint/2010/main" val="390507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Tanya</a:t>
            </a:r>
          </a:p>
        </p:txBody>
      </p:sp>
      <p:sp>
        <p:nvSpPr>
          <p:cNvPr id="4" name="Slide Number Placeholder 3"/>
          <p:cNvSpPr>
            <a:spLocks noGrp="1"/>
          </p:cNvSpPr>
          <p:nvPr>
            <p:ph type="sldNum" sz="quarter" idx="5"/>
          </p:nvPr>
        </p:nvSpPr>
        <p:spPr/>
        <p:txBody>
          <a:bodyPr/>
          <a:lstStyle/>
          <a:p>
            <a:fld id="{235B7BE5-7EFC-074A-8F03-9872FD9F9E66}" type="slidenum">
              <a:rPr lang="en-US" smtClean="0"/>
              <a:t>13</a:t>
            </a:fld>
            <a:endParaRPr lang="en-US"/>
          </a:p>
        </p:txBody>
      </p:sp>
    </p:spTree>
    <p:extLst>
      <p:ext uri="{BB962C8B-B14F-4D97-AF65-F5344CB8AC3E}">
        <p14:creationId xmlns:p14="http://schemas.microsoft.com/office/powerpoint/2010/main" val="3584587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a:t>
            </a:r>
          </a:p>
        </p:txBody>
      </p:sp>
      <p:sp>
        <p:nvSpPr>
          <p:cNvPr id="4" name="Slide Number Placeholder 3"/>
          <p:cNvSpPr>
            <a:spLocks noGrp="1"/>
          </p:cNvSpPr>
          <p:nvPr>
            <p:ph type="sldNum" sz="quarter" idx="5"/>
          </p:nvPr>
        </p:nvSpPr>
        <p:spPr/>
        <p:txBody>
          <a:bodyPr/>
          <a:lstStyle/>
          <a:p>
            <a:fld id="{235B7BE5-7EFC-074A-8F03-9872FD9F9E66}" type="slidenum">
              <a:rPr lang="en-US" smtClean="0"/>
              <a:t>14</a:t>
            </a:fld>
            <a:endParaRPr lang="en-US"/>
          </a:p>
        </p:txBody>
      </p:sp>
    </p:spTree>
    <p:extLst>
      <p:ext uri="{BB962C8B-B14F-4D97-AF65-F5344CB8AC3E}">
        <p14:creationId xmlns:p14="http://schemas.microsoft.com/office/powerpoint/2010/main" val="397972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a:t>
            </a:r>
          </a:p>
        </p:txBody>
      </p:sp>
      <p:sp>
        <p:nvSpPr>
          <p:cNvPr id="4" name="Slide Number Placeholder 3"/>
          <p:cNvSpPr>
            <a:spLocks noGrp="1"/>
          </p:cNvSpPr>
          <p:nvPr>
            <p:ph type="sldNum" sz="quarter" idx="5"/>
          </p:nvPr>
        </p:nvSpPr>
        <p:spPr/>
        <p:txBody>
          <a:bodyPr/>
          <a:lstStyle/>
          <a:p>
            <a:fld id="{235B7BE5-7EFC-074A-8F03-9872FD9F9E66}" type="slidenum">
              <a:rPr lang="en-US" smtClean="0"/>
              <a:t>4</a:t>
            </a:fld>
            <a:endParaRPr lang="en-US"/>
          </a:p>
        </p:txBody>
      </p:sp>
    </p:spTree>
    <p:extLst>
      <p:ext uri="{BB962C8B-B14F-4D97-AF65-F5344CB8AC3E}">
        <p14:creationId xmlns:p14="http://schemas.microsoft.com/office/powerpoint/2010/main" val="382351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about MHL</a:t>
            </a:r>
          </a:p>
          <a:p>
            <a:pPr marL="228600" indent="-228600">
              <a:buAutoNum type="arabicPeriod"/>
            </a:pPr>
            <a:r>
              <a:rPr lang="en-US" dirty="0"/>
              <a:t>Initiative started by Stanley Kutcher – adopted by PSSD to reduce stigma,  increase understanding and improve help-seeking efficacy through teacher training, health curriculum and school/community– education-Tanya</a:t>
            </a:r>
          </a:p>
          <a:p>
            <a:pPr marL="228600" indent="-228600">
              <a:buAutoNum type="arabicPeriod"/>
            </a:pPr>
            <a:r>
              <a:rPr lang="en-US" dirty="0"/>
              <a:t>Through media reports and public perception parents occasionally concerned about kids developing mental health issues  - the pyramid helps provide a context for understanding MH as being broader than just ”Healthy or Ill” dichotomy</a:t>
            </a:r>
          </a:p>
          <a:p>
            <a:pPr marL="228600" indent="-228600">
              <a:buAutoNum type="arabicPeriod"/>
            </a:pPr>
            <a:r>
              <a:rPr lang="en-US" dirty="0"/>
              <a:t>Can be in all four things at once – Diagnosed w/ depression, have a loved one just pass away, miss out on making the basketball team and be hanging out watching a movie with friends</a:t>
            </a:r>
          </a:p>
        </p:txBody>
      </p:sp>
      <p:sp>
        <p:nvSpPr>
          <p:cNvPr id="4" name="Slide Number Placeholder 3"/>
          <p:cNvSpPr>
            <a:spLocks noGrp="1"/>
          </p:cNvSpPr>
          <p:nvPr>
            <p:ph type="sldNum" sz="quarter" idx="5"/>
          </p:nvPr>
        </p:nvSpPr>
        <p:spPr/>
        <p:txBody>
          <a:bodyPr/>
          <a:lstStyle/>
          <a:p>
            <a:fld id="{235B7BE5-7EFC-074A-8F03-9872FD9F9E66}" type="slidenum">
              <a:rPr lang="en-US" smtClean="0"/>
              <a:t>5</a:t>
            </a:fld>
            <a:endParaRPr lang="en-US"/>
          </a:p>
        </p:txBody>
      </p:sp>
    </p:spTree>
    <p:extLst>
      <p:ext uri="{BB962C8B-B14F-4D97-AF65-F5344CB8AC3E}">
        <p14:creationId xmlns:p14="http://schemas.microsoft.com/office/powerpoint/2010/main" val="2261107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Kutcher indicates if you have one exposure to something able to work your way through it then with second your system won’t activate as high – but in truth it may take repeated exposures before the system becomes accustomed to the experience -Tanya</a:t>
            </a:r>
          </a:p>
          <a:p>
            <a:r>
              <a:rPr lang="en-US" dirty="0"/>
              <a:t>Middle line – first exposure – if rescued (point A) then the next time they are exposed to similar situation then their system goes way higher and lasts much longer  (Ex. Test worry – “It’s okay you don’t have to take it). If we can support them through that struggle then the system naturally regulates itself and then the next time they are exposed (bottom line on graph) their system doesn’t go as high or go for as long. Delicate dance between supporting them through a situation versus holding them in a situation that is too much for their system to regulate around/adapt to.  How do I know the difference? It’s about knowing your kid and making best guesses – often better error on supporting them to give it a try but if observe continued escalation and extended duration  - able back out of experience by “disagreeing with yourself”, getting the child regulated and trying it again at another time.</a:t>
            </a:r>
          </a:p>
          <a:p>
            <a:endParaRPr lang="en-US" dirty="0"/>
          </a:p>
        </p:txBody>
      </p:sp>
      <p:sp>
        <p:nvSpPr>
          <p:cNvPr id="4" name="Slide Number Placeholder 3"/>
          <p:cNvSpPr>
            <a:spLocks noGrp="1"/>
          </p:cNvSpPr>
          <p:nvPr>
            <p:ph type="sldNum" sz="quarter" idx="5"/>
          </p:nvPr>
        </p:nvSpPr>
        <p:spPr/>
        <p:txBody>
          <a:bodyPr/>
          <a:lstStyle/>
          <a:p>
            <a:fld id="{235B7BE5-7EFC-074A-8F03-9872FD9F9E66}" type="slidenum">
              <a:rPr lang="en-US" smtClean="0"/>
              <a:t>6</a:t>
            </a:fld>
            <a:endParaRPr lang="en-US"/>
          </a:p>
        </p:txBody>
      </p:sp>
    </p:spTree>
    <p:extLst>
      <p:ext uri="{BB962C8B-B14F-4D97-AF65-F5344CB8AC3E}">
        <p14:creationId xmlns:p14="http://schemas.microsoft.com/office/powerpoint/2010/main" val="49201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McGonigal’s book – Current understanding of human stress based research conducted on rats where they were repeatedly almost drowned - not surprisingly researchers discovered that it was bad for the rat’s systems – then took that information and applied it to all stress .--Tanya</a:t>
            </a:r>
          </a:p>
        </p:txBody>
      </p:sp>
      <p:sp>
        <p:nvSpPr>
          <p:cNvPr id="4" name="Slide Number Placeholder 3"/>
          <p:cNvSpPr>
            <a:spLocks noGrp="1"/>
          </p:cNvSpPr>
          <p:nvPr>
            <p:ph type="sldNum" sz="quarter" idx="5"/>
          </p:nvPr>
        </p:nvSpPr>
        <p:spPr/>
        <p:txBody>
          <a:bodyPr/>
          <a:lstStyle/>
          <a:p>
            <a:fld id="{235B7BE5-7EFC-074A-8F03-9872FD9F9E66}" type="slidenum">
              <a:rPr lang="en-US" smtClean="0"/>
              <a:t>7</a:t>
            </a:fld>
            <a:endParaRPr lang="en-US"/>
          </a:p>
        </p:txBody>
      </p:sp>
    </p:spTree>
    <p:extLst>
      <p:ext uri="{BB962C8B-B14F-4D97-AF65-F5344CB8AC3E}">
        <p14:creationId xmlns:p14="http://schemas.microsoft.com/office/powerpoint/2010/main" val="80679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Tanya</a:t>
            </a:r>
          </a:p>
        </p:txBody>
      </p:sp>
      <p:sp>
        <p:nvSpPr>
          <p:cNvPr id="4" name="Slide Number Placeholder 3"/>
          <p:cNvSpPr>
            <a:spLocks noGrp="1"/>
          </p:cNvSpPr>
          <p:nvPr>
            <p:ph type="sldNum" sz="quarter" idx="5"/>
          </p:nvPr>
        </p:nvSpPr>
        <p:spPr/>
        <p:txBody>
          <a:bodyPr/>
          <a:lstStyle/>
          <a:p>
            <a:fld id="{235B7BE5-7EFC-074A-8F03-9872FD9F9E66}" type="slidenum">
              <a:rPr lang="en-US" smtClean="0"/>
              <a:t>8</a:t>
            </a:fld>
            <a:endParaRPr lang="en-US"/>
          </a:p>
        </p:txBody>
      </p:sp>
    </p:spTree>
    <p:extLst>
      <p:ext uri="{BB962C8B-B14F-4D97-AF65-F5344CB8AC3E}">
        <p14:creationId xmlns:p14="http://schemas.microsoft.com/office/powerpoint/2010/main" val="91107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Greatest protective factor (from bullying, grief, traumatic events) is having at least one adult in their lives they feel unconditionally loved by--Rachel</a:t>
            </a:r>
          </a:p>
          <a:p>
            <a:endParaRPr lang="en-US" dirty="0"/>
          </a:p>
        </p:txBody>
      </p:sp>
      <p:sp>
        <p:nvSpPr>
          <p:cNvPr id="4" name="Slide Number Placeholder 3"/>
          <p:cNvSpPr>
            <a:spLocks noGrp="1"/>
          </p:cNvSpPr>
          <p:nvPr>
            <p:ph type="sldNum" sz="quarter" idx="5"/>
          </p:nvPr>
        </p:nvSpPr>
        <p:spPr/>
        <p:txBody>
          <a:bodyPr/>
          <a:lstStyle/>
          <a:p>
            <a:fld id="{235B7BE5-7EFC-074A-8F03-9872FD9F9E66}" type="slidenum">
              <a:rPr lang="en-US" smtClean="0"/>
              <a:t>9</a:t>
            </a:fld>
            <a:endParaRPr lang="en-US"/>
          </a:p>
        </p:txBody>
      </p:sp>
    </p:spTree>
    <p:extLst>
      <p:ext uri="{BB962C8B-B14F-4D97-AF65-F5344CB8AC3E}">
        <p14:creationId xmlns:p14="http://schemas.microsoft.com/office/powerpoint/2010/main" val="188334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a:t>
            </a:r>
          </a:p>
        </p:txBody>
      </p:sp>
      <p:sp>
        <p:nvSpPr>
          <p:cNvPr id="4" name="Slide Number Placeholder 3"/>
          <p:cNvSpPr>
            <a:spLocks noGrp="1"/>
          </p:cNvSpPr>
          <p:nvPr>
            <p:ph type="sldNum" sz="quarter" idx="5"/>
          </p:nvPr>
        </p:nvSpPr>
        <p:spPr/>
        <p:txBody>
          <a:bodyPr/>
          <a:lstStyle/>
          <a:p>
            <a:fld id="{235B7BE5-7EFC-074A-8F03-9872FD9F9E66}" type="slidenum">
              <a:rPr lang="en-US" smtClean="0"/>
              <a:t>10</a:t>
            </a:fld>
            <a:endParaRPr lang="en-US"/>
          </a:p>
        </p:txBody>
      </p:sp>
    </p:spTree>
    <p:extLst>
      <p:ext uri="{BB962C8B-B14F-4D97-AF65-F5344CB8AC3E}">
        <p14:creationId xmlns:p14="http://schemas.microsoft.com/office/powerpoint/2010/main" val="410357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Tanya</a:t>
            </a:r>
          </a:p>
        </p:txBody>
      </p:sp>
      <p:sp>
        <p:nvSpPr>
          <p:cNvPr id="4" name="Slide Number Placeholder 3"/>
          <p:cNvSpPr>
            <a:spLocks noGrp="1"/>
          </p:cNvSpPr>
          <p:nvPr>
            <p:ph type="sldNum" sz="quarter" idx="5"/>
          </p:nvPr>
        </p:nvSpPr>
        <p:spPr/>
        <p:txBody>
          <a:bodyPr/>
          <a:lstStyle/>
          <a:p>
            <a:fld id="{235B7BE5-7EFC-074A-8F03-9872FD9F9E66}" type="slidenum">
              <a:rPr lang="en-US" smtClean="0"/>
              <a:t>11</a:t>
            </a:fld>
            <a:endParaRPr lang="en-US"/>
          </a:p>
        </p:txBody>
      </p:sp>
    </p:spTree>
    <p:extLst>
      <p:ext uri="{BB962C8B-B14F-4D97-AF65-F5344CB8AC3E}">
        <p14:creationId xmlns:p14="http://schemas.microsoft.com/office/powerpoint/2010/main" val="243931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0" name="Rectangle 9"/>
          <p:cNvSpPr/>
          <p:nvPr/>
        </p:nvSpPr>
        <p:spPr>
          <a:xfrm>
            <a:off x="980904"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3937635" y="1267730"/>
            <a:ext cx="126873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2244830"/>
            <a:ext cx="6700347" cy="2437232"/>
          </a:xfrm>
        </p:spPr>
        <p:txBody>
          <a:bodyPr tIns="45720" bIns="45720" anchor="ctr">
            <a:normAutofit/>
          </a:bodyPr>
          <a:lstStyle>
            <a:lvl1pPr algn="ctr">
              <a:lnSpc>
                <a:spcPct val="83000"/>
              </a:lnSpc>
              <a:defRPr lang="en-US" sz="5100" b="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1828" y="4682067"/>
            <a:ext cx="6702635" cy="457201"/>
          </a:xfrm>
        </p:spPr>
        <p:txBody>
          <a:bodyPr>
            <a:normAutofit/>
          </a:bodyPr>
          <a:lstStyle>
            <a:lvl1pPr marL="0" indent="0" algn="ctr">
              <a:spcBef>
                <a:spcPts val="0"/>
              </a:spcBef>
              <a:buNone/>
              <a:defRPr sz="1350" spc="60" baseline="0">
                <a:solidFill>
                  <a:schemeClr val="tx1">
                    <a:lumMod val="95000"/>
                    <a:lumOff val="5000"/>
                  </a:schemeClr>
                </a:solidFill>
              </a:defRPr>
            </a:lvl1pPr>
            <a:lvl2pPr marL="342892" indent="0" algn="ctr">
              <a:buNone/>
              <a:defRPr sz="1200"/>
            </a:lvl2pPr>
            <a:lvl3pPr marL="685783" indent="0" algn="ctr">
              <a:buNone/>
              <a:defRPr sz="12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485546"/>
          </a:xfrm>
        </p:spPr>
        <p:txBody>
          <a:bodyPr/>
          <a:lstStyle>
            <a:lvl1pPr algn="ctr">
              <a:defRPr sz="975" spc="0" baseline="0">
                <a:solidFill>
                  <a:srgbClr val="FFFFFF"/>
                </a:solidFill>
                <a:latin typeface="+mn-lt"/>
              </a:defRPr>
            </a:lvl1pPr>
          </a:lstStyle>
          <a:p>
            <a:fld id="{EA0C0817-A112-4847-8014-A94B7D2A4EA3}" type="datetime1">
              <a:rPr lang="en-US" smtClean="0"/>
              <a:t>12/6/2019</a:t>
            </a:fld>
            <a:endParaRPr lang="en-US" dirty="0"/>
          </a:p>
        </p:txBody>
      </p:sp>
      <p:sp>
        <p:nvSpPr>
          <p:cNvPr id="21" name="Footer Placeholder 20"/>
          <p:cNvSpPr>
            <a:spLocks noGrp="1"/>
          </p:cNvSpPr>
          <p:nvPr>
            <p:ph type="ftr" sz="quarter" idx="11"/>
          </p:nvPr>
        </p:nvSpPr>
        <p:spPr>
          <a:xfrm>
            <a:off x="1221828" y="5177408"/>
            <a:ext cx="4297721"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6455192" y="5177408"/>
            <a:ext cx="1466985"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400583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1053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6855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85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23" name="Rectangle 22"/>
          <p:cNvSpPr/>
          <p:nvPr/>
        </p:nvSpPr>
        <p:spPr>
          <a:xfrm>
            <a:off x="980904"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21867" y="2275166"/>
            <a:ext cx="6700266" cy="2406895"/>
          </a:xfrm>
        </p:spPr>
        <p:txBody>
          <a:bodyPr anchor="ctr">
            <a:normAutofit/>
          </a:bodyPr>
          <a:lstStyle>
            <a:lvl1pPr algn="ctr">
              <a:lnSpc>
                <a:spcPct val="83000"/>
              </a:lnSpc>
              <a:defRPr lang="en-US" sz="510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3937635" y="1267730"/>
            <a:ext cx="126873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221867" y="4682062"/>
            <a:ext cx="6704838" cy="457200"/>
          </a:xfrm>
        </p:spPr>
        <p:txBody>
          <a:bodyPr anchor="t">
            <a:normAutofit/>
          </a:bodyPr>
          <a:lstStyle>
            <a:lvl1pPr marL="0" indent="0" algn="ctr">
              <a:buNone/>
              <a:tabLst>
                <a:tab pos="1975198" algn="l"/>
              </a:tabLst>
              <a:defRPr sz="1350">
                <a:solidFill>
                  <a:schemeClr val="tx1">
                    <a:lumMod val="95000"/>
                    <a:lumOff val="5000"/>
                  </a:schemeClr>
                </a:solidFill>
                <a:effectLst/>
              </a:defRPr>
            </a:lvl1pPr>
            <a:lvl2pPr marL="342892" indent="0">
              <a:buNone/>
              <a:defRPr sz="120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89070" y="1344507"/>
            <a:ext cx="1165860" cy="498781"/>
          </a:xfrm>
        </p:spPr>
        <p:txBody>
          <a:bodyPr/>
          <a:lstStyle>
            <a:lvl1pPr algn="ctr">
              <a:defRPr lang="en-US" sz="975" kern="1200" spc="0" baseline="0">
                <a:solidFill>
                  <a:srgbClr val="FFFFFF"/>
                </a:solidFill>
                <a:latin typeface="+mn-lt"/>
                <a:ea typeface="+mn-ea"/>
                <a:cs typeface="+mn-cs"/>
              </a:defRPr>
            </a:lvl1pPr>
          </a:lstStyle>
          <a:p>
            <a:fld id="{D9C646AA-F36E-4540-911D-FFFC0A0EF24A}" type="datetime1">
              <a:rPr lang="en-US" smtClean="0"/>
              <a:t>12/6/2019</a:t>
            </a:fld>
            <a:endParaRPr lang="en-US" dirty="0"/>
          </a:p>
        </p:txBody>
      </p:sp>
      <p:sp>
        <p:nvSpPr>
          <p:cNvPr id="5" name="Footer Placeholder 4"/>
          <p:cNvSpPr>
            <a:spLocks noGrp="1"/>
          </p:cNvSpPr>
          <p:nvPr>
            <p:ph type="ftr" sz="quarter" idx="11"/>
          </p:nvPr>
        </p:nvSpPr>
        <p:spPr>
          <a:xfrm>
            <a:off x="1221870" y="5177408"/>
            <a:ext cx="4245101"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6453379" y="5177408"/>
            <a:ext cx="1468754"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0214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632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91631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497580" cy="640080"/>
          </a:xfrm>
        </p:spPr>
        <p:txBody>
          <a:bodyPr anchor="ctr">
            <a:normAutofit/>
          </a:bodyPr>
          <a:lstStyle>
            <a:lvl1pPr marL="0" indent="0" algn="l">
              <a:spcBef>
                <a:spcPts val="0"/>
              </a:spcBef>
              <a:buNone/>
              <a:defRPr sz="1425" b="1" i="0">
                <a:solidFill>
                  <a:schemeClr val="tx1"/>
                </a:solidFill>
                <a:latin typeface="+mn-lt"/>
              </a:defRPr>
            </a:lvl1pPr>
            <a:lvl2pPr marL="342892" indent="0">
              <a:buNone/>
              <a:defRPr sz="135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02386" y="2792477"/>
            <a:ext cx="3497580" cy="3163825"/>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44034" y="2074334"/>
            <a:ext cx="3497580" cy="640080"/>
          </a:xfrm>
        </p:spPr>
        <p:txBody>
          <a:bodyPr anchor="ctr">
            <a:normAutofit/>
          </a:bodyPr>
          <a:lstStyle>
            <a:lvl1pPr marL="0" indent="0" algn="l">
              <a:spcBef>
                <a:spcPts val="0"/>
              </a:spcBef>
              <a:buNone/>
              <a:defRPr sz="1425" b="1">
                <a:solidFill>
                  <a:schemeClr val="tx1"/>
                </a:solidFill>
              </a:defRPr>
            </a:lvl1pPr>
            <a:lvl2pPr marL="342892" indent="0">
              <a:buNone/>
              <a:defRPr sz="135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44034" y="2792476"/>
            <a:ext cx="3497580" cy="3164509"/>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1229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75982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0922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3651" y="607392"/>
            <a:ext cx="2371472" cy="1645920"/>
          </a:xfrm>
        </p:spPr>
        <p:txBody>
          <a:bodyPr anchor="b">
            <a:normAutofit/>
          </a:bodyPr>
          <a:lstStyle>
            <a:lvl1pPr algn="l" defTabSz="685783" rtl="0" eaLnBrk="1" latinLnBrk="0" hangingPunct="1">
              <a:lnSpc>
                <a:spcPct val="100000"/>
              </a:lnSpc>
              <a:spcBef>
                <a:spcPct val="0"/>
              </a:spcBef>
              <a:buNone/>
              <a:defRPr lang="en-US" sz="24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1435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43651" y="2336800"/>
            <a:ext cx="2371472" cy="3606800"/>
          </a:xfrm>
        </p:spPr>
        <p:txBody>
          <a:bodyPr>
            <a:normAutofit/>
          </a:bodyPr>
          <a:lstStyle>
            <a:lvl1pPr marL="0" indent="0">
              <a:lnSpc>
                <a:spcPct val="110000"/>
              </a:lnSpc>
              <a:spcBef>
                <a:spcPts val="600"/>
              </a:spcBef>
              <a:buNone/>
              <a:defRPr sz="1350">
                <a:solidFill>
                  <a:schemeClr val="tx1"/>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8" name="Date Placeholder 7"/>
          <p:cNvSpPr>
            <a:spLocks noGrp="1"/>
          </p:cNvSpPr>
          <p:nvPr>
            <p:ph type="dt" sz="half" idx="10"/>
          </p:nvPr>
        </p:nvSpPr>
        <p:spPr>
          <a:xfrm>
            <a:off x="4191000" y="6035040"/>
            <a:ext cx="1466850" cy="365760"/>
          </a:xfrm>
        </p:spPr>
        <p:txBody>
          <a:bodyPr/>
          <a:lstStyle>
            <a:lvl1pPr>
              <a:defRPr>
                <a:solidFill>
                  <a:schemeClr val="tx1">
                    <a:lumMod val="85000"/>
                    <a:lumOff val="15000"/>
                  </a:schemeClr>
                </a:solidFill>
              </a:defRPr>
            </a:lvl1pPr>
          </a:lstStyle>
          <a:p>
            <a:fld id="{7E8D12A6-918A-48BD-8CB9-CA713993B0EA}" type="datetime1">
              <a:rPr lang="en-US" smtClean="0"/>
              <a:t>12/6/2019</a:t>
            </a:fld>
            <a:endParaRPr lang="en-US"/>
          </a:p>
        </p:txBody>
      </p:sp>
      <p:sp>
        <p:nvSpPr>
          <p:cNvPr id="9" name="Footer Placeholder 8"/>
          <p:cNvSpPr>
            <a:spLocks noGrp="1"/>
          </p:cNvSpPr>
          <p:nvPr>
            <p:ph type="ftr" sz="quarter" idx="11"/>
          </p:nvPr>
        </p:nvSpPr>
        <p:spPr>
          <a:xfrm>
            <a:off x="514352" y="6035040"/>
            <a:ext cx="3438525"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7797547" y="6035040"/>
            <a:ext cx="917576"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96555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1452" y="237744"/>
            <a:ext cx="5772151" cy="6382512"/>
          </a:xfrm>
          <a:solidFill>
            <a:schemeClr val="accent1">
              <a:lumMod val="60000"/>
              <a:lumOff val="40000"/>
            </a:schemeClr>
          </a:solidFill>
          <a:ln>
            <a:noFill/>
          </a:ln>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5" name="Date Placeholder 4"/>
          <p:cNvSpPr>
            <a:spLocks noGrp="1"/>
          </p:cNvSpPr>
          <p:nvPr>
            <p:ph type="dt" sz="half" idx="10"/>
          </p:nvPr>
        </p:nvSpPr>
        <p:spPr>
          <a:xfrm>
            <a:off x="4246753" y="6035040"/>
            <a:ext cx="1553972"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12/6/2019</a:t>
            </a:fld>
            <a:endParaRPr lang="en-US" dirty="0"/>
          </a:p>
        </p:txBody>
      </p:sp>
      <p:sp>
        <p:nvSpPr>
          <p:cNvPr id="6" name="Footer Placeholder 5"/>
          <p:cNvSpPr>
            <a:spLocks noGrp="1"/>
          </p:cNvSpPr>
          <p:nvPr>
            <p:ph type="ftr" sz="quarter" idx="11"/>
          </p:nvPr>
        </p:nvSpPr>
        <p:spPr>
          <a:xfrm>
            <a:off x="459487" y="6035040"/>
            <a:ext cx="3441002" cy="365760"/>
          </a:xfrm>
        </p:spPr>
        <p:txBody>
          <a:bodyPr/>
          <a:lstStyle>
            <a:lvl1pPr marL="0" algn="r" defTabSz="685783" rtl="0" eaLnBrk="1" latinLnBrk="0" hangingPunct="1">
              <a:defRPr lang="en-US" sz="75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7797546" y="6035040"/>
            <a:ext cx="918972"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57939" y="603504"/>
            <a:ext cx="2358581" cy="1645920"/>
          </a:xfrm>
        </p:spPr>
        <p:txBody>
          <a:bodyPr anchor="b">
            <a:noAutofit/>
          </a:bodyPr>
          <a:lstStyle>
            <a:lvl1pPr algn="l">
              <a:lnSpc>
                <a:spcPct val="100000"/>
              </a:lnSpc>
              <a:defRPr sz="24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6357939" y="2386584"/>
            <a:ext cx="2358581" cy="3511296"/>
          </a:xfrm>
        </p:spPr>
        <p:txBody>
          <a:bodyPr>
            <a:normAutofit/>
          </a:bodyPr>
          <a:lstStyle>
            <a:lvl1pPr marL="0" indent="0" algn="l">
              <a:lnSpc>
                <a:spcPct val="110000"/>
              </a:lnSpc>
              <a:spcBef>
                <a:spcPts val="600"/>
              </a:spcBef>
              <a:buNone/>
              <a:defRPr sz="1350">
                <a:solidFill>
                  <a:schemeClr val="tx1"/>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Tree>
    <p:extLst>
      <p:ext uri="{BB962C8B-B14F-4D97-AF65-F5344CB8AC3E}">
        <p14:creationId xmlns:p14="http://schemas.microsoft.com/office/powerpoint/2010/main" val="3217652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42597" y="6035040"/>
            <a:ext cx="2169784" cy="365760"/>
          </a:xfrm>
          <a:prstGeom prst="rect">
            <a:avLst/>
          </a:prstGeom>
        </p:spPr>
        <p:txBody>
          <a:bodyPr vert="horz" lIns="91440" tIns="45720" rIns="91440" bIns="45720" rtlCol="0" anchor="b"/>
          <a:lstStyle>
            <a:lvl1pPr algn="r">
              <a:defRPr sz="600">
                <a:solidFill>
                  <a:schemeClr val="tx1">
                    <a:lumMod val="75000"/>
                    <a:lumOff val="25000"/>
                  </a:schemeClr>
                </a:solidFill>
              </a:defRPr>
            </a:lvl1pPr>
          </a:lstStyle>
          <a:p>
            <a:fld id="{F6FA2B21-3FCD-4721-B95C-427943F61125}" type="datetime1">
              <a:rPr lang="en-US" smtClean="0"/>
              <a:t>12/6/2019</a:t>
            </a:fld>
            <a:endParaRPr lang="en-US"/>
          </a:p>
        </p:txBody>
      </p:sp>
      <p:sp>
        <p:nvSpPr>
          <p:cNvPr id="5" name="Footer Placeholder 4"/>
          <p:cNvSpPr>
            <a:spLocks noGrp="1"/>
          </p:cNvSpPr>
          <p:nvPr>
            <p:ph type="ftr" sz="quarter" idx="3"/>
          </p:nvPr>
        </p:nvSpPr>
        <p:spPr>
          <a:xfrm>
            <a:off x="800100" y="6035040"/>
            <a:ext cx="4362450" cy="365760"/>
          </a:xfrm>
          <a:prstGeom prst="rect">
            <a:avLst/>
          </a:prstGeom>
        </p:spPr>
        <p:txBody>
          <a:bodyPr vert="horz" lIns="91440" tIns="45720" rIns="91440" bIns="45720" rtlCol="0" anchor="b"/>
          <a:lstStyle>
            <a:lvl1pPr algn="l">
              <a:defRPr sz="6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7715250" y="6035040"/>
            <a:ext cx="628650" cy="365760"/>
          </a:xfrm>
          <a:prstGeom prst="rect">
            <a:avLst/>
          </a:prstGeom>
        </p:spPr>
        <p:txBody>
          <a:bodyPr vert="horz" lIns="91440" tIns="45720" rIns="91440" bIns="45720" rtlCol="0" anchor="b"/>
          <a:lstStyle>
            <a:lvl1pPr algn="r">
              <a:defRPr sz="6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79021555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1" r:id="rId5"/>
    <p:sldLayoutId id="2147483711" r:id="rId6"/>
    <p:sldLayoutId id="2147483712" r:id="rId7"/>
    <p:sldLayoutId id="2147483713" r:id="rId8"/>
    <p:sldLayoutId id="2147483714" r:id="rId9"/>
    <p:sldLayoutId id="2147483715" r:id="rId10"/>
    <p:sldLayoutId id="2147483720" r:id="rId11"/>
  </p:sldLayoutIdLst>
  <p:hf sldNum="0" hdr="0" ftr="0" dt="0"/>
  <p:txStyles>
    <p:titleStyle>
      <a:lvl1pPr algn="l" defTabSz="685783" rtl="0" eaLnBrk="1" latinLnBrk="0" hangingPunct="1">
        <a:lnSpc>
          <a:spcPct val="90000"/>
        </a:lnSpc>
        <a:spcBef>
          <a:spcPct val="0"/>
        </a:spcBef>
        <a:buNone/>
        <a:defRPr lang="en-US" sz="2850" i="1" kern="1200" cap="none" spc="0" baseline="0" dirty="0">
          <a:solidFill>
            <a:schemeClr val="tx1">
              <a:lumMod val="85000"/>
              <a:lumOff val="15000"/>
            </a:schemeClr>
          </a:solidFill>
          <a:effectLst/>
          <a:latin typeface="+mj-lt"/>
          <a:ea typeface="+mn-ea"/>
          <a:cs typeface="+mn-cs"/>
        </a:defRPr>
      </a:lvl1pPr>
    </p:titleStyle>
    <p:bodyStyle>
      <a:lvl1pPr marL="137156" indent="-137156" algn="l" defTabSz="685783" rtl="0" eaLnBrk="1" latinLnBrk="0" hangingPunct="1">
        <a:lnSpc>
          <a:spcPct val="120000"/>
        </a:lnSpc>
        <a:spcBef>
          <a:spcPts val="675"/>
        </a:spcBef>
        <a:spcAft>
          <a:spcPts val="0"/>
        </a:spcAft>
        <a:buClr>
          <a:schemeClr val="tx1">
            <a:lumMod val="85000"/>
            <a:lumOff val="15000"/>
          </a:schemeClr>
        </a:buClr>
        <a:buFont typeface="Garamond" pitchFamily="18" charset="0"/>
        <a:buChar char="◦"/>
        <a:defRPr sz="1050" kern="1200">
          <a:solidFill>
            <a:schemeClr val="tx1"/>
          </a:solidFill>
          <a:latin typeface="+mn-lt"/>
          <a:ea typeface="+mn-ea"/>
          <a:cs typeface="+mn-cs"/>
        </a:defRPr>
      </a:lvl1pPr>
      <a:lvl2pPr marL="342892" indent="-137156" algn="l" defTabSz="685783" rtl="0"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2pPr>
      <a:lvl3pPr marL="548627" indent="-137156" algn="l" defTabSz="685783" rtl="0" eaLnBrk="1" latinLnBrk="0" hangingPunct="1">
        <a:lnSpc>
          <a:spcPct val="100000"/>
        </a:lnSpc>
        <a:spcBef>
          <a:spcPts val="375"/>
        </a:spcBef>
        <a:buClr>
          <a:schemeClr val="tx1">
            <a:lumMod val="85000"/>
            <a:lumOff val="15000"/>
          </a:schemeClr>
        </a:buClr>
        <a:buFont typeface="Garamond" pitchFamily="18" charset="0"/>
        <a:buChar char="◦"/>
        <a:defRPr sz="825" kern="1200">
          <a:solidFill>
            <a:schemeClr val="tx1"/>
          </a:solidFill>
          <a:latin typeface="+mn-lt"/>
          <a:ea typeface="+mn-ea"/>
          <a:cs typeface="+mn-cs"/>
        </a:defRPr>
      </a:lvl3pPr>
      <a:lvl4pPr marL="754361" indent="-137156" algn="l" defTabSz="685783" rtl="0" eaLnBrk="1" latinLnBrk="0" hangingPunct="1">
        <a:lnSpc>
          <a:spcPct val="100000"/>
        </a:lnSpc>
        <a:spcBef>
          <a:spcPts val="375"/>
        </a:spcBef>
        <a:buClr>
          <a:schemeClr val="tx1">
            <a:lumMod val="85000"/>
            <a:lumOff val="15000"/>
          </a:schemeClr>
        </a:buClr>
        <a:buFont typeface="Garamond" pitchFamily="18" charset="0"/>
        <a:buChar char="◦"/>
        <a:defRPr sz="825" kern="1200">
          <a:solidFill>
            <a:schemeClr val="tx1"/>
          </a:solidFill>
          <a:latin typeface="+mn-lt"/>
          <a:ea typeface="+mn-ea"/>
          <a:cs typeface="+mn-cs"/>
        </a:defRPr>
      </a:lvl4pPr>
      <a:lvl5pPr marL="960096" indent="-137156" algn="l" defTabSz="685783" rtl="0" eaLnBrk="1" latinLnBrk="0" hangingPunct="1">
        <a:lnSpc>
          <a:spcPct val="100000"/>
        </a:lnSpc>
        <a:spcBef>
          <a:spcPts val="375"/>
        </a:spcBef>
        <a:buClr>
          <a:schemeClr val="tx1">
            <a:lumMod val="85000"/>
            <a:lumOff val="15000"/>
          </a:schemeClr>
        </a:buClr>
        <a:buFont typeface="Garamond" pitchFamily="18" charset="0"/>
        <a:buChar char="◦"/>
        <a:defRPr sz="825" kern="1200">
          <a:solidFill>
            <a:schemeClr val="tx1"/>
          </a:solidFill>
          <a:latin typeface="+mn-lt"/>
          <a:ea typeface="+mn-ea"/>
          <a:cs typeface="+mn-cs"/>
        </a:defRPr>
      </a:lvl5pPr>
      <a:lvl6pPr marL="1199970" indent="-171446" algn="l" defTabSz="685783"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4965" indent="-171446" algn="l" defTabSz="685783"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49959" indent="-171446" algn="l" defTabSz="685783"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4954" indent="-171446" algn="l" defTabSz="685783"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gm9CIJ74Oxw"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family-community-children-together-1663236/"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ixabay.com/vectors/world-earth-planet-globe-map-130174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ixabay.com/vectors/world-earth-planet-globe-map-1301744/"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38CCDCE8-704E-44BB-B501-1A516122456D}"/>
              </a:ext>
            </a:extLst>
          </p:cNvPr>
          <p:cNvPicPr>
            <a:picLocks noChangeAspect="1"/>
          </p:cNvPicPr>
          <p:nvPr/>
        </p:nvPicPr>
        <p:blipFill rotWithShape="1">
          <a:blip r:embed="rId2">
            <a:alphaModFix amt="45000"/>
          </a:blip>
          <a:srcRect t="16414" b="4915"/>
          <a:stretch/>
        </p:blipFill>
        <p:spPr>
          <a:xfrm>
            <a:off x="17" y="857260"/>
            <a:ext cx="9143984" cy="5143493"/>
          </a:xfrm>
          <a:prstGeom prst="rect">
            <a:avLst/>
          </a:prstGeom>
        </p:spPr>
      </p:pic>
      <p:sp>
        <p:nvSpPr>
          <p:cNvPr id="18" name="Rectangle 17">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4" y="1808050"/>
            <a:ext cx="7182197" cy="3230963"/>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6D2B0272-77D4-6E4D-BC05-C079218AB061}"/>
              </a:ext>
            </a:extLst>
          </p:cNvPr>
          <p:cNvSpPr>
            <a:spLocks noGrp="1"/>
          </p:cNvSpPr>
          <p:nvPr>
            <p:ph type="ctrTitle"/>
          </p:nvPr>
        </p:nvSpPr>
        <p:spPr>
          <a:xfrm>
            <a:off x="1327151" y="2425697"/>
            <a:ext cx="6489704" cy="1846128"/>
          </a:xfrm>
        </p:spPr>
        <p:txBody>
          <a:bodyPr>
            <a:normAutofit/>
          </a:bodyPr>
          <a:lstStyle/>
          <a:p>
            <a:r>
              <a:rPr lang="en-US" dirty="0"/>
              <a:t>Supporting Our Kids</a:t>
            </a:r>
          </a:p>
        </p:txBody>
      </p:sp>
      <p:sp>
        <p:nvSpPr>
          <p:cNvPr id="3" name="Subtitle 2">
            <a:extLst>
              <a:ext uri="{FF2B5EF4-FFF2-40B4-BE49-F238E27FC236}">
                <a16:creationId xmlns:a16="http://schemas.microsoft.com/office/drawing/2014/main" id="{6A7076C6-1BCA-944E-B6B0-1D0B228725B1}"/>
              </a:ext>
            </a:extLst>
          </p:cNvPr>
          <p:cNvSpPr>
            <a:spLocks noGrp="1"/>
          </p:cNvSpPr>
          <p:nvPr>
            <p:ph type="subTitle" idx="1"/>
          </p:nvPr>
        </p:nvSpPr>
        <p:spPr>
          <a:xfrm>
            <a:off x="1327149" y="4136235"/>
            <a:ext cx="6491400" cy="531265"/>
          </a:xfrm>
        </p:spPr>
        <p:txBody>
          <a:bodyPr>
            <a:normAutofit fontScale="85000" lnSpcReduction="10000"/>
          </a:bodyPr>
          <a:lstStyle/>
          <a:p>
            <a:r>
              <a:rPr lang="en-US" sz="1800" dirty="0">
                <a:solidFill>
                  <a:schemeClr val="tx1"/>
                </a:solidFill>
              </a:rPr>
              <a:t>What they want.  What they need. What we need to give them.</a:t>
            </a:r>
          </a:p>
        </p:txBody>
      </p:sp>
      <p:sp>
        <p:nvSpPr>
          <p:cNvPr id="20" name="Rectangle 19">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915963"/>
            <a:ext cx="6972300" cy="3026078"/>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0406449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18C7-4A74-B043-8611-0ECC8271E385}"/>
              </a:ext>
            </a:extLst>
          </p:cNvPr>
          <p:cNvSpPr>
            <a:spLocks noGrp="1"/>
          </p:cNvSpPr>
          <p:nvPr>
            <p:ph type="title"/>
          </p:nvPr>
        </p:nvSpPr>
        <p:spPr>
          <a:xfrm>
            <a:off x="342900" y="513641"/>
            <a:ext cx="7543800" cy="787621"/>
          </a:xfrm>
        </p:spPr>
        <p:txBody>
          <a:bodyPr>
            <a:normAutofit/>
          </a:bodyPr>
          <a:lstStyle/>
          <a:p>
            <a:r>
              <a:rPr lang="en-US" sz="3200" dirty="0"/>
              <a:t>How To Be Your Child’s ‘Shield’</a:t>
            </a:r>
          </a:p>
        </p:txBody>
      </p:sp>
      <p:sp>
        <p:nvSpPr>
          <p:cNvPr id="3" name="Content Placeholder 2">
            <a:extLst>
              <a:ext uri="{FF2B5EF4-FFF2-40B4-BE49-F238E27FC236}">
                <a16:creationId xmlns:a16="http://schemas.microsoft.com/office/drawing/2014/main" id="{A05945B5-A4E4-054F-B705-F40371760C53}"/>
              </a:ext>
            </a:extLst>
          </p:cNvPr>
          <p:cNvSpPr>
            <a:spLocks noGrp="1"/>
          </p:cNvSpPr>
          <p:nvPr>
            <p:ph idx="1"/>
          </p:nvPr>
        </p:nvSpPr>
        <p:spPr>
          <a:xfrm>
            <a:off x="550985" y="1301262"/>
            <a:ext cx="6764215" cy="4733778"/>
          </a:xfrm>
        </p:spPr>
        <p:txBody>
          <a:bodyPr>
            <a:normAutofit fontScale="92500"/>
          </a:bodyPr>
          <a:lstStyle/>
          <a:p>
            <a:r>
              <a:rPr lang="en-US" sz="2000" dirty="0"/>
              <a:t>Come alongside your child’s upset with your physical presence i.e. tone of voice, the look in your eyes, physical closeness</a:t>
            </a:r>
          </a:p>
          <a:p>
            <a:r>
              <a:rPr lang="en-US" sz="2000" dirty="0"/>
              <a:t>Be responsible for maintaining the relationship</a:t>
            </a:r>
          </a:p>
          <a:p>
            <a:r>
              <a:rPr lang="en-US" sz="2000" dirty="0"/>
              <a:t>Create routines that foster connection (bedtime rituals, family mealtimes, helping with homework)</a:t>
            </a:r>
          </a:p>
          <a:p>
            <a:r>
              <a:rPr lang="en-US" sz="2000" dirty="0"/>
              <a:t>Explicitly telling your kids how much you care about them and why (it sounds obvious but when we’re busy we often forget)</a:t>
            </a:r>
          </a:p>
          <a:p>
            <a:r>
              <a:rPr lang="en-US" sz="2000" dirty="0"/>
              <a:t>Listen more, talk less</a:t>
            </a:r>
          </a:p>
          <a:p>
            <a:r>
              <a:rPr lang="en-US" sz="2000" dirty="0"/>
              <a:t>Be curious about what’s not working-focus on consequences that connect when consequences are necessary</a:t>
            </a:r>
          </a:p>
          <a:p>
            <a:endParaRPr lang="en-US" dirty="0"/>
          </a:p>
          <a:p>
            <a:endParaRPr lang="en-US" dirty="0"/>
          </a:p>
        </p:txBody>
      </p:sp>
      <p:pic>
        <p:nvPicPr>
          <p:cNvPr id="4" name="Picture 3">
            <a:extLst>
              <a:ext uri="{FF2B5EF4-FFF2-40B4-BE49-F238E27FC236}">
                <a16:creationId xmlns:a16="http://schemas.microsoft.com/office/drawing/2014/main" id="{2B9B2C60-790B-3740-B042-00826546C41F}"/>
              </a:ext>
            </a:extLst>
          </p:cNvPr>
          <p:cNvPicPr>
            <a:picLocks noChangeAspect="1"/>
          </p:cNvPicPr>
          <p:nvPr/>
        </p:nvPicPr>
        <p:blipFill rotWithShape="1">
          <a:blip r:embed="rId3"/>
          <a:srcRect t="4303" r="3" b="5422"/>
          <a:stretch/>
        </p:blipFill>
        <p:spPr>
          <a:xfrm>
            <a:off x="7091880" y="160693"/>
            <a:ext cx="1630088" cy="2614668"/>
          </a:xfrm>
          <a:prstGeom prst="rect">
            <a:avLst/>
          </a:prstGeom>
        </p:spPr>
      </p:pic>
    </p:spTree>
    <p:extLst>
      <p:ext uri="{BB962C8B-B14F-4D97-AF65-F5344CB8AC3E}">
        <p14:creationId xmlns:p14="http://schemas.microsoft.com/office/powerpoint/2010/main" val="2079662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42">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44">
            <a:extLst>
              <a:ext uri="{FF2B5EF4-FFF2-40B4-BE49-F238E27FC236}">
                <a16:creationId xmlns:a16="http://schemas.microsoft.com/office/drawing/2014/main" id="{1E8D93C5-28EB-42D0-86CE-D80495565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6" name="Rectangle 46">
            <a:extLst>
              <a:ext uri="{FF2B5EF4-FFF2-40B4-BE49-F238E27FC236}">
                <a16:creationId xmlns:a16="http://schemas.microsoft.com/office/drawing/2014/main" id="{AB1B1E7D-F76D-4744-AF85-239E6998A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77" name="Rectangle 48">
            <a:extLst>
              <a:ext uri="{FF2B5EF4-FFF2-40B4-BE49-F238E27FC236}">
                <a16:creationId xmlns:a16="http://schemas.microsoft.com/office/drawing/2014/main" id="{3BB65211-00DB-45B6-A223-033B2D19C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8" name="Group 50">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2" name="Straight Connector 51">
              <a:extLst>
                <a:ext uri="{FF2B5EF4-FFF2-40B4-BE49-F238E27FC236}">
                  <a16:creationId xmlns:a16="http://schemas.microsoft.com/office/drawing/2014/main" id="{14DF524F-3FEF-4236-90C6-820E876A94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00A003-1BE9-49C2-8E57-DCD9B870F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3BF0991-F9A1-4282-99DB-92D70239F6A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9" name="Rectangle 55">
            <a:extLst>
              <a:ext uri="{FF2B5EF4-FFF2-40B4-BE49-F238E27FC236}">
                <a16:creationId xmlns:a16="http://schemas.microsoft.com/office/drawing/2014/main" id="{EA4E4267-CAF0-4C38-8DC6-CD3B1A9F04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80" name="Rectangle 57">
            <a:extLst>
              <a:ext uri="{FF2B5EF4-FFF2-40B4-BE49-F238E27FC236}">
                <a16:creationId xmlns:a16="http://schemas.microsoft.com/office/drawing/2014/main" id="{0EE3ACC5-126D-4BA4-8B45-7F0B5B839C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9144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59">
            <a:extLst>
              <a:ext uri="{FF2B5EF4-FFF2-40B4-BE49-F238E27FC236}">
                <a16:creationId xmlns:a16="http://schemas.microsoft.com/office/drawing/2014/main" id="{AB2868F7-FE10-4289-A5BD-90763C7A2F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91453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A058605-E7AB-134D-9F60-3217832C6113}"/>
              </a:ext>
            </a:extLst>
          </p:cNvPr>
          <p:cNvPicPr>
            <a:picLocks noGrp="1" noChangeAspect="1"/>
          </p:cNvPicPr>
          <p:nvPr>
            <p:ph idx="1"/>
          </p:nvPr>
        </p:nvPicPr>
        <p:blipFill>
          <a:blip r:embed="rId4"/>
          <a:stretch>
            <a:fillRect/>
          </a:stretch>
        </p:blipFill>
        <p:spPr>
          <a:xfrm>
            <a:off x="28462" y="1372376"/>
            <a:ext cx="6301333" cy="4505452"/>
          </a:xfrm>
          <a:prstGeom prst="rect">
            <a:avLst/>
          </a:prstGeom>
        </p:spPr>
      </p:pic>
      <p:sp>
        <p:nvSpPr>
          <p:cNvPr id="82" name="Rectangle 61">
            <a:extLst>
              <a:ext uri="{FF2B5EF4-FFF2-40B4-BE49-F238E27FC236}">
                <a16:creationId xmlns:a16="http://schemas.microsoft.com/office/drawing/2014/main" id="{BD94142C-10EE-487C-A327-404FDF358F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3979" y="643464"/>
            <a:ext cx="3107873"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83" name="Rectangle 63">
            <a:extLst>
              <a:ext uri="{FF2B5EF4-FFF2-40B4-BE49-F238E27FC236}">
                <a16:creationId xmlns:a16="http://schemas.microsoft.com/office/drawing/2014/main" id="{5F7FAC2D-7A74-4939-A917-A1A5AF935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023" y="806860"/>
            <a:ext cx="2859786"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A3CD5FDC-0C05-F14E-A21E-C80A1B2C5417}"/>
              </a:ext>
            </a:extLst>
          </p:cNvPr>
          <p:cNvSpPr>
            <a:spLocks noGrp="1"/>
          </p:cNvSpPr>
          <p:nvPr>
            <p:ph type="title"/>
          </p:nvPr>
        </p:nvSpPr>
        <p:spPr>
          <a:xfrm>
            <a:off x="5967918" y="1559768"/>
            <a:ext cx="2233711" cy="3135379"/>
          </a:xfrm>
        </p:spPr>
        <p:txBody>
          <a:bodyPr vert="horz" lIns="91440" tIns="45720" rIns="91440" bIns="45720" rtlCol="0" anchor="ctr">
            <a:normAutofit/>
          </a:bodyPr>
          <a:lstStyle/>
          <a:p>
            <a:pPr algn="ctr" defTabSz="914400">
              <a:lnSpc>
                <a:spcPct val="83000"/>
              </a:lnSpc>
            </a:pPr>
            <a:r>
              <a:rPr lang="en-US" sz="3600" cap="all" spc="-100">
                <a:solidFill>
                  <a:schemeClr val="bg1"/>
                </a:solidFill>
              </a:rPr>
              <a:t>A ‘Handy’ Model of the Brain </a:t>
            </a:r>
          </a:p>
        </p:txBody>
      </p:sp>
      <p:sp>
        <p:nvSpPr>
          <p:cNvPr id="84" name="Rectangle 65">
            <a:extLst>
              <a:ext uri="{FF2B5EF4-FFF2-40B4-BE49-F238E27FC236}">
                <a16:creationId xmlns:a16="http://schemas.microsoft.com/office/drawing/2014/main" id="{BA53A868-C420-4BAE-9244-EC162AF05C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826" y="640856"/>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5" name="Straight Connector 67">
            <a:extLst>
              <a:ext uri="{FF2B5EF4-FFF2-40B4-BE49-F238E27FC236}">
                <a16:creationId xmlns:a16="http://schemas.microsoft.com/office/drawing/2014/main" id="{F8D93CCA-A85E-4529-A6F0-8BB54D27BC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3551"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69">
            <a:extLst>
              <a:ext uri="{FF2B5EF4-FFF2-40B4-BE49-F238E27FC236}">
                <a16:creationId xmlns:a16="http://schemas.microsoft.com/office/drawing/2014/main" id="{C2686EF3-81CC-419F-96C3-002A7588030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2281"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71">
            <a:extLst>
              <a:ext uri="{FF2B5EF4-FFF2-40B4-BE49-F238E27FC236}">
                <a16:creationId xmlns:a16="http://schemas.microsoft.com/office/drawing/2014/main" id="{1ECFA516-C18C-41AE-AFF2-A0D0A59C9E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3551" y="1286150"/>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598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94" y="237744"/>
            <a:ext cx="5739733"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64" y="374904"/>
            <a:ext cx="5505117"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A934351-4F72-9445-A6C4-81BDDA8A378F}"/>
              </a:ext>
            </a:extLst>
          </p:cNvPr>
          <p:cNvSpPr>
            <a:spLocks noGrp="1"/>
          </p:cNvSpPr>
          <p:nvPr>
            <p:ph type="title"/>
          </p:nvPr>
        </p:nvSpPr>
        <p:spPr>
          <a:xfrm>
            <a:off x="651510" y="642593"/>
            <a:ext cx="4711446" cy="1744183"/>
          </a:xfrm>
        </p:spPr>
        <p:txBody>
          <a:bodyPr>
            <a:normAutofit/>
          </a:bodyPr>
          <a:lstStyle/>
          <a:p>
            <a:r>
              <a:rPr lang="en-US" dirty="0"/>
              <a:t>Understanding ‘Flipped’ Lids</a:t>
            </a:r>
          </a:p>
        </p:txBody>
      </p:sp>
      <p:sp>
        <p:nvSpPr>
          <p:cNvPr id="3" name="Content Placeholder 2">
            <a:extLst>
              <a:ext uri="{FF2B5EF4-FFF2-40B4-BE49-F238E27FC236}">
                <a16:creationId xmlns:a16="http://schemas.microsoft.com/office/drawing/2014/main" id="{F9398377-35B7-3A42-AB6D-101F285CC02F}"/>
              </a:ext>
            </a:extLst>
          </p:cNvPr>
          <p:cNvSpPr>
            <a:spLocks noGrp="1"/>
          </p:cNvSpPr>
          <p:nvPr>
            <p:ph idx="1"/>
          </p:nvPr>
        </p:nvSpPr>
        <p:spPr>
          <a:xfrm>
            <a:off x="651510" y="2063260"/>
            <a:ext cx="4711446" cy="4182794"/>
          </a:xfrm>
        </p:spPr>
        <p:txBody>
          <a:bodyPr>
            <a:normAutofit/>
          </a:bodyPr>
          <a:lstStyle/>
          <a:p>
            <a:r>
              <a:rPr lang="en-US" sz="2000" dirty="0"/>
              <a:t>When lids are attached kids can be kind, show genuine interest in things, be patient, show empathy</a:t>
            </a:r>
          </a:p>
          <a:p>
            <a:r>
              <a:rPr lang="en-US" sz="2000" dirty="0"/>
              <a:t>BUT kids are designed by nature to flip their lids on a regular basis and it’s the caregiver’s job to help put it back on</a:t>
            </a:r>
          </a:p>
          <a:p>
            <a:pPr lvl="1"/>
            <a:r>
              <a:rPr lang="en-US" sz="1600" dirty="0"/>
              <a:t>When kids flip their lids it’s an opportunity for us to guide them through the process of becoming regulated again</a:t>
            </a:r>
          </a:p>
          <a:p>
            <a:pPr lvl="1"/>
            <a:r>
              <a:rPr lang="en-US" sz="1600" dirty="0"/>
              <a:t>Kids fall apart where they feel the safest—consider it a compliment </a:t>
            </a:r>
            <a:r>
              <a:rPr lang="en-US" sz="1600" dirty="0">
                <a:sym typeface="Wingdings" pitchFamily="2" charset="2"/>
              </a:rPr>
              <a:t> </a:t>
            </a:r>
          </a:p>
          <a:p>
            <a:r>
              <a:rPr lang="en-US" sz="2000" dirty="0">
                <a:sym typeface="Wingdings" pitchFamily="2" charset="2"/>
              </a:rPr>
              <a:t>Regulate, relate, reason-Bruce Perry</a:t>
            </a:r>
            <a:endParaRPr lang="en-US" sz="2000" dirty="0"/>
          </a:p>
          <a:p>
            <a:pPr lvl="1"/>
            <a:endParaRPr lang="en-US" dirty="0"/>
          </a:p>
        </p:txBody>
      </p:sp>
      <p:pic>
        <p:nvPicPr>
          <p:cNvPr id="4" name="Picture 3">
            <a:extLst>
              <a:ext uri="{FF2B5EF4-FFF2-40B4-BE49-F238E27FC236}">
                <a16:creationId xmlns:a16="http://schemas.microsoft.com/office/drawing/2014/main" id="{E13F7E49-2D1F-D04A-8EF0-9EF7B2D35457}"/>
              </a:ext>
            </a:extLst>
          </p:cNvPr>
          <p:cNvPicPr>
            <a:picLocks noChangeAspect="1"/>
          </p:cNvPicPr>
          <p:nvPr/>
        </p:nvPicPr>
        <p:blipFill rotWithShape="1">
          <a:blip r:embed="rId3"/>
          <a:srcRect l="24531" r="27003" b="-1"/>
          <a:stretch/>
        </p:blipFill>
        <p:spPr>
          <a:xfrm>
            <a:off x="5878028" y="237744"/>
            <a:ext cx="3093312" cy="6382512"/>
          </a:xfrm>
          <a:prstGeom prst="rect">
            <a:avLst/>
          </a:prstGeom>
        </p:spPr>
      </p:pic>
    </p:spTree>
    <p:extLst>
      <p:ext uri="{BB962C8B-B14F-4D97-AF65-F5344CB8AC3E}">
        <p14:creationId xmlns:p14="http://schemas.microsoft.com/office/powerpoint/2010/main" val="4068885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94" y="237744"/>
            <a:ext cx="5739733"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64" y="374904"/>
            <a:ext cx="5505117"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9C4E87-41CB-7847-89E5-3F74B7FCE59A}"/>
              </a:ext>
            </a:extLst>
          </p:cNvPr>
          <p:cNvSpPr>
            <a:spLocks noGrp="1"/>
          </p:cNvSpPr>
          <p:nvPr>
            <p:ph type="title"/>
          </p:nvPr>
        </p:nvSpPr>
        <p:spPr>
          <a:xfrm>
            <a:off x="604279" y="657440"/>
            <a:ext cx="4711446" cy="873812"/>
          </a:xfrm>
        </p:spPr>
        <p:txBody>
          <a:bodyPr>
            <a:normAutofit/>
          </a:bodyPr>
          <a:lstStyle/>
          <a:p>
            <a:r>
              <a:rPr lang="en-US" dirty="0"/>
              <a:t>‘</a:t>
            </a:r>
            <a:r>
              <a:rPr lang="en-US" dirty="0" err="1"/>
              <a:t>Unflipping</a:t>
            </a:r>
            <a:r>
              <a:rPr lang="en-US" dirty="0"/>
              <a:t>’ Our Lids</a:t>
            </a:r>
          </a:p>
        </p:txBody>
      </p:sp>
      <p:sp>
        <p:nvSpPr>
          <p:cNvPr id="3" name="Content Placeholder 2">
            <a:extLst>
              <a:ext uri="{FF2B5EF4-FFF2-40B4-BE49-F238E27FC236}">
                <a16:creationId xmlns:a16="http://schemas.microsoft.com/office/drawing/2014/main" id="{ACC8353B-E6DA-8E4D-998C-725B082CD67F}"/>
              </a:ext>
            </a:extLst>
          </p:cNvPr>
          <p:cNvSpPr>
            <a:spLocks noGrp="1"/>
          </p:cNvSpPr>
          <p:nvPr>
            <p:ph idx="1"/>
          </p:nvPr>
        </p:nvSpPr>
        <p:spPr>
          <a:xfrm>
            <a:off x="557048" y="1650124"/>
            <a:ext cx="4805908" cy="4384916"/>
          </a:xfrm>
        </p:spPr>
        <p:txBody>
          <a:bodyPr>
            <a:normAutofit fontScale="92500" lnSpcReduction="20000"/>
          </a:bodyPr>
          <a:lstStyle/>
          <a:p>
            <a:r>
              <a:rPr lang="en-US" sz="2400" dirty="0"/>
              <a:t>We are humans too and we have lids that flip</a:t>
            </a:r>
          </a:p>
          <a:p>
            <a:r>
              <a:rPr lang="en-US" sz="2400" dirty="0"/>
              <a:t>It’s important to give ourselves permission to ”time out” ourselves before we try to respond to a situation</a:t>
            </a:r>
          </a:p>
          <a:p>
            <a:pPr lvl="1"/>
            <a:r>
              <a:rPr lang="en-US" sz="1800" dirty="0"/>
              <a:t>When we need a time out it’s important not to give your child the message they are too much for you or that you don’t know how to handle them. </a:t>
            </a:r>
          </a:p>
          <a:p>
            <a:pPr lvl="1"/>
            <a:r>
              <a:rPr lang="en-US" sz="1800" dirty="0"/>
              <a:t>Find a reason to back out of the situation (Just remembered you need to put on laundry, you need to go to the washroom, you need to make them a snack)</a:t>
            </a:r>
          </a:p>
          <a:p>
            <a:r>
              <a:rPr lang="en-US" sz="2400" dirty="0"/>
              <a:t>It’s OK to tag team if that’s possible </a:t>
            </a:r>
          </a:p>
          <a:p>
            <a:pPr marL="0" indent="0">
              <a:buNone/>
            </a:pPr>
            <a:endParaRPr lang="en-US" sz="2400" dirty="0"/>
          </a:p>
          <a:p>
            <a:pPr marL="205736" lvl="1" indent="0">
              <a:buNone/>
            </a:pPr>
            <a:endParaRPr lang="en-US" dirty="0"/>
          </a:p>
          <a:p>
            <a:pPr lvl="1"/>
            <a:endParaRPr lang="en-US" dirty="0"/>
          </a:p>
        </p:txBody>
      </p:sp>
      <p:pic>
        <p:nvPicPr>
          <p:cNvPr id="4" name="Picture 3">
            <a:extLst>
              <a:ext uri="{FF2B5EF4-FFF2-40B4-BE49-F238E27FC236}">
                <a16:creationId xmlns:a16="http://schemas.microsoft.com/office/drawing/2014/main" id="{BB1BD612-7656-E147-9121-5B903B402A44}"/>
              </a:ext>
            </a:extLst>
          </p:cNvPr>
          <p:cNvPicPr>
            <a:picLocks noChangeAspect="1"/>
          </p:cNvPicPr>
          <p:nvPr/>
        </p:nvPicPr>
        <p:blipFill rotWithShape="1">
          <a:blip r:embed="rId3"/>
          <a:srcRect l="43439" r="10519" b="-1"/>
          <a:stretch/>
        </p:blipFill>
        <p:spPr>
          <a:xfrm>
            <a:off x="5878028" y="237744"/>
            <a:ext cx="3093312" cy="6382512"/>
          </a:xfrm>
          <a:prstGeom prst="rect">
            <a:avLst/>
          </a:prstGeom>
        </p:spPr>
      </p:pic>
    </p:spTree>
    <p:extLst>
      <p:ext uri="{BB962C8B-B14F-4D97-AF65-F5344CB8AC3E}">
        <p14:creationId xmlns:p14="http://schemas.microsoft.com/office/powerpoint/2010/main" val="1640943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BC7D-77A8-5842-B86C-26F6E0764E4B}"/>
              </a:ext>
            </a:extLst>
          </p:cNvPr>
          <p:cNvSpPr>
            <a:spLocks noGrp="1"/>
          </p:cNvSpPr>
          <p:nvPr>
            <p:ph type="title"/>
          </p:nvPr>
        </p:nvSpPr>
        <p:spPr>
          <a:xfrm>
            <a:off x="597877" y="642594"/>
            <a:ext cx="7924799" cy="1371600"/>
          </a:xfrm>
        </p:spPr>
        <p:txBody>
          <a:bodyPr>
            <a:normAutofit/>
          </a:bodyPr>
          <a:lstStyle/>
          <a:p>
            <a:r>
              <a:rPr lang="en-US" sz="3200" dirty="0"/>
              <a:t>We Can’t Give What We Don’t Have:</a:t>
            </a:r>
            <a:br>
              <a:rPr lang="en-US" sz="3200" dirty="0"/>
            </a:br>
            <a:r>
              <a:rPr lang="en-US" sz="3200" dirty="0"/>
              <a:t>Self -Care</a:t>
            </a:r>
          </a:p>
        </p:txBody>
      </p:sp>
      <p:sp>
        <p:nvSpPr>
          <p:cNvPr id="3" name="Content Placeholder 2">
            <a:extLst>
              <a:ext uri="{FF2B5EF4-FFF2-40B4-BE49-F238E27FC236}">
                <a16:creationId xmlns:a16="http://schemas.microsoft.com/office/drawing/2014/main" id="{262161CD-DF1D-5C46-A45F-69DEE94B074F}"/>
              </a:ext>
            </a:extLst>
          </p:cNvPr>
          <p:cNvSpPr>
            <a:spLocks noGrp="1"/>
          </p:cNvSpPr>
          <p:nvPr>
            <p:ph idx="1"/>
          </p:nvPr>
        </p:nvSpPr>
        <p:spPr/>
        <p:txBody>
          <a:bodyPr>
            <a:normAutofit lnSpcReduction="10000"/>
          </a:bodyPr>
          <a:lstStyle/>
          <a:p>
            <a:r>
              <a:rPr lang="en-US" sz="2800" dirty="0"/>
              <a:t>To regulate yourself:</a:t>
            </a:r>
          </a:p>
          <a:p>
            <a:pPr lvl="1"/>
            <a:r>
              <a:rPr lang="en-US" sz="2400" dirty="0"/>
              <a:t>Paced breathing—Breathe out longer than you breathe in</a:t>
            </a:r>
          </a:p>
          <a:p>
            <a:pPr lvl="1"/>
            <a:r>
              <a:rPr lang="en-US" sz="2400" dirty="0"/>
              <a:t>Shock your system—splash some cold water on your face</a:t>
            </a:r>
          </a:p>
          <a:p>
            <a:pPr lvl="1"/>
            <a:r>
              <a:rPr lang="en-US" sz="2400" dirty="0"/>
              <a:t>Notice 5 things you can see, 5 things you can hear, and 5 things you can physically feel</a:t>
            </a:r>
          </a:p>
          <a:p>
            <a:pPr lvl="1"/>
            <a:r>
              <a:rPr lang="en-US" sz="2400" dirty="0"/>
              <a:t>Find your feet</a:t>
            </a:r>
          </a:p>
          <a:p>
            <a:pPr lvl="1"/>
            <a:r>
              <a:rPr lang="en-US" sz="2400" dirty="0"/>
              <a:t>Remember what matters-–connecting to your values helps make tough times worth it</a:t>
            </a:r>
          </a:p>
          <a:p>
            <a:pPr marL="205736" lvl="1" indent="0">
              <a:buNone/>
            </a:pPr>
            <a:endParaRPr lang="en-US" sz="1925" dirty="0"/>
          </a:p>
        </p:txBody>
      </p:sp>
    </p:spTree>
    <p:extLst>
      <p:ext uri="{BB962C8B-B14F-4D97-AF65-F5344CB8AC3E}">
        <p14:creationId xmlns:p14="http://schemas.microsoft.com/office/powerpoint/2010/main" val="7305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66E5-E0EC-AE48-A744-49854C92CF38}"/>
              </a:ext>
            </a:extLst>
          </p:cNvPr>
          <p:cNvSpPr>
            <a:spLocks noGrp="1"/>
          </p:cNvSpPr>
          <p:nvPr>
            <p:ph type="title"/>
          </p:nvPr>
        </p:nvSpPr>
        <p:spPr/>
        <p:txBody>
          <a:bodyPr>
            <a:normAutofit/>
          </a:bodyPr>
          <a:lstStyle/>
          <a:p>
            <a:r>
              <a:rPr lang="en-US" sz="4000" dirty="0"/>
              <a:t>Resources Used in this Presentation</a:t>
            </a:r>
          </a:p>
        </p:txBody>
      </p:sp>
      <p:sp>
        <p:nvSpPr>
          <p:cNvPr id="3" name="Content Placeholder 2">
            <a:extLst>
              <a:ext uri="{FF2B5EF4-FFF2-40B4-BE49-F238E27FC236}">
                <a16:creationId xmlns:a16="http://schemas.microsoft.com/office/drawing/2014/main" id="{7E103619-8714-674D-A11B-342A32DF45A9}"/>
              </a:ext>
            </a:extLst>
          </p:cNvPr>
          <p:cNvSpPr>
            <a:spLocks noGrp="1"/>
          </p:cNvSpPr>
          <p:nvPr>
            <p:ph idx="1"/>
          </p:nvPr>
        </p:nvSpPr>
        <p:spPr/>
        <p:txBody>
          <a:bodyPr>
            <a:normAutofit fontScale="92500" lnSpcReduction="10000"/>
          </a:bodyPr>
          <a:lstStyle/>
          <a:p>
            <a:r>
              <a:rPr lang="en-US" sz="2800" u="sng" dirty="0"/>
              <a:t>Kids These Days</a:t>
            </a:r>
            <a:r>
              <a:rPr lang="en-US" sz="2800" dirty="0"/>
              <a:t> by Jody Carrington</a:t>
            </a:r>
          </a:p>
          <a:p>
            <a:r>
              <a:rPr lang="en-US" sz="2800" dirty="0"/>
              <a:t>Mental Health Literacy by Stan Kutcher (</a:t>
            </a:r>
            <a:r>
              <a:rPr lang="en-US" sz="2800" dirty="0" err="1"/>
              <a:t>teenmentalhealth.org</a:t>
            </a:r>
            <a:r>
              <a:rPr lang="en-US" sz="2800" dirty="0"/>
              <a:t>)</a:t>
            </a:r>
          </a:p>
          <a:p>
            <a:r>
              <a:rPr lang="en-US" sz="2800" u="sng" dirty="0"/>
              <a:t>Rest, Play, Grow</a:t>
            </a:r>
            <a:r>
              <a:rPr lang="en-US" sz="2800" dirty="0"/>
              <a:t> by Debbie </a:t>
            </a:r>
            <a:r>
              <a:rPr lang="en-US" sz="2800" dirty="0" err="1"/>
              <a:t>Macnamara</a:t>
            </a:r>
            <a:endParaRPr lang="en-US" sz="2800" dirty="0"/>
          </a:p>
          <a:p>
            <a:r>
              <a:rPr lang="en-US" sz="2800" dirty="0"/>
              <a:t>The Hand Model of the Brain by Dan Siegel (</a:t>
            </a:r>
            <a:r>
              <a:rPr lang="en-US" sz="2800" dirty="0" err="1"/>
              <a:t>youtube</a:t>
            </a:r>
            <a:r>
              <a:rPr lang="en-US" sz="2800" dirty="0"/>
              <a:t> </a:t>
            </a:r>
            <a:r>
              <a:rPr lang="en-CA" sz="2800" dirty="0">
                <a:hlinkClick r:id="rId2"/>
              </a:rPr>
              <a:t>https://www.youtube.com/watch?v=gm9CIJ74Oxw</a:t>
            </a:r>
            <a:r>
              <a:rPr lang="en-CA" sz="2800" dirty="0"/>
              <a:t>)</a:t>
            </a:r>
          </a:p>
          <a:p>
            <a:pPr marL="0" indent="0">
              <a:buNone/>
            </a:pPr>
            <a:endParaRPr lang="en-US" sz="2800" dirty="0"/>
          </a:p>
        </p:txBody>
      </p:sp>
    </p:spTree>
    <p:extLst>
      <p:ext uri="{BB962C8B-B14F-4D97-AF65-F5344CB8AC3E}">
        <p14:creationId xmlns:p14="http://schemas.microsoft.com/office/powerpoint/2010/main" val="1071854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994D-7088-C049-8C2F-4017074DCE0E}"/>
              </a:ext>
            </a:extLst>
          </p:cNvPr>
          <p:cNvSpPr>
            <a:spLocks noGrp="1"/>
          </p:cNvSpPr>
          <p:nvPr>
            <p:ph type="title"/>
          </p:nvPr>
        </p:nvSpPr>
        <p:spPr/>
        <p:txBody>
          <a:bodyPr/>
          <a:lstStyle/>
          <a:p>
            <a:r>
              <a:rPr lang="en-US" dirty="0"/>
              <a:t>Other Helpful Resources</a:t>
            </a:r>
          </a:p>
        </p:txBody>
      </p:sp>
      <p:sp>
        <p:nvSpPr>
          <p:cNvPr id="3" name="Content Placeholder 2">
            <a:extLst>
              <a:ext uri="{FF2B5EF4-FFF2-40B4-BE49-F238E27FC236}">
                <a16:creationId xmlns:a16="http://schemas.microsoft.com/office/drawing/2014/main" id="{8CD232D2-DD54-F249-832A-7C539F93DEE2}"/>
              </a:ext>
            </a:extLst>
          </p:cNvPr>
          <p:cNvSpPr>
            <a:spLocks noGrp="1"/>
          </p:cNvSpPr>
          <p:nvPr>
            <p:ph idx="1"/>
          </p:nvPr>
        </p:nvSpPr>
        <p:spPr/>
        <p:txBody>
          <a:bodyPr>
            <a:normAutofit/>
          </a:bodyPr>
          <a:lstStyle/>
          <a:p>
            <a:r>
              <a:rPr lang="en-US" sz="2800" u="sng" dirty="0"/>
              <a:t>Anxious Kids Anxious Parents</a:t>
            </a:r>
            <a:r>
              <a:rPr lang="en-US" sz="2800" dirty="0"/>
              <a:t> by Reid Wilson and Lynn Lyons</a:t>
            </a:r>
          </a:p>
          <a:p>
            <a:r>
              <a:rPr lang="en-US" sz="2800" u="sng" dirty="0"/>
              <a:t>The Upside of Stress</a:t>
            </a:r>
            <a:r>
              <a:rPr lang="en-US" sz="2800" dirty="0"/>
              <a:t> by </a:t>
            </a:r>
            <a:r>
              <a:rPr lang="en-US" sz="2800"/>
              <a:t>Kelly McGonigal</a:t>
            </a:r>
            <a:endParaRPr lang="en-US" sz="2800" u="sng" dirty="0"/>
          </a:p>
          <a:p>
            <a:r>
              <a:rPr lang="en-US" sz="2800" u="sng" dirty="0"/>
              <a:t>The Whole-Brain Child</a:t>
            </a:r>
            <a:r>
              <a:rPr lang="en-US" sz="2800" dirty="0"/>
              <a:t> by Dan Siegel</a:t>
            </a:r>
          </a:p>
          <a:p>
            <a:endParaRPr lang="en-US" sz="2800" u="sng" dirty="0"/>
          </a:p>
        </p:txBody>
      </p:sp>
    </p:spTree>
    <p:extLst>
      <p:ext uri="{BB962C8B-B14F-4D97-AF65-F5344CB8AC3E}">
        <p14:creationId xmlns:p14="http://schemas.microsoft.com/office/powerpoint/2010/main" val="902306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8">
            <a:extLst>
              <a:ext uri="{FF2B5EF4-FFF2-40B4-BE49-F238E27FC236}">
                <a16:creationId xmlns:a16="http://schemas.microsoft.com/office/drawing/2014/main" id="{EB949D8D-8E17-4DBF-BEA8-13C57BF638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0">
            <a:extLst>
              <a:ext uri="{FF2B5EF4-FFF2-40B4-BE49-F238E27FC236}">
                <a16:creationId xmlns:a16="http://schemas.microsoft.com/office/drawing/2014/main" id="{4BC6FC45-D4D9-4025-91DA-272D318D37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94" y="237744"/>
            <a:ext cx="5739733"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2">
            <a:extLst>
              <a:ext uri="{FF2B5EF4-FFF2-40B4-BE49-F238E27FC236}">
                <a16:creationId xmlns:a16="http://schemas.microsoft.com/office/drawing/2014/main" id="{EA284212-C175-4C82-B112-A5208F70C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856" y="393365"/>
            <a:ext cx="5496727"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67751-D02F-2147-B2C1-E3EC29324C81}"/>
              </a:ext>
            </a:extLst>
          </p:cNvPr>
          <p:cNvSpPr>
            <a:spLocks noGrp="1"/>
          </p:cNvSpPr>
          <p:nvPr>
            <p:ph type="title"/>
          </p:nvPr>
        </p:nvSpPr>
        <p:spPr>
          <a:xfrm>
            <a:off x="651510" y="642593"/>
            <a:ext cx="4711446" cy="1115869"/>
          </a:xfrm>
        </p:spPr>
        <p:txBody>
          <a:bodyPr>
            <a:normAutofit/>
          </a:bodyPr>
          <a:lstStyle/>
          <a:p>
            <a:r>
              <a:rPr lang="en-US" sz="4000" dirty="0"/>
              <a:t>Outline</a:t>
            </a:r>
          </a:p>
        </p:txBody>
      </p:sp>
      <p:sp>
        <p:nvSpPr>
          <p:cNvPr id="3" name="Content Placeholder 2">
            <a:extLst>
              <a:ext uri="{FF2B5EF4-FFF2-40B4-BE49-F238E27FC236}">
                <a16:creationId xmlns:a16="http://schemas.microsoft.com/office/drawing/2014/main" id="{F34734FD-12C4-214D-B68A-FEEC959FCE6E}"/>
              </a:ext>
            </a:extLst>
          </p:cNvPr>
          <p:cNvSpPr>
            <a:spLocks noGrp="1"/>
          </p:cNvSpPr>
          <p:nvPr>
            <p:ph idx="1"/>
          </p:nvPr>
        </p:nvSpPr>
        <p:spPr>
          <a:xfrm>
            <a:off x="651510" y="1453662"/>
            <a:ext cx="4711446" cy="4581378"/>
          </a:xfrm>
        </p:spPr>
        <p:txBody>
          <a:bodyPr>
            <a:normAutofit/>
          </a:bodyPr>
          <a:lstStyle/>
          <a:p>
            <a:r>
              <a:rPr lang="en-US" sz="2000" dirty="0"/>
              <a:t>A Kid’s World</a:t>
            </a:r>
          </a:p>
          <a:p>
            <a:r>
              <a:rPr lang="en-US" sz="2000" dirty="0"/>
              <a:t>A Caregiver’s World</a:t>
            </a:r>
          </a:p>
          <a:p>
            <a:r>
              <a:rPr lang="en-US" sz="2000" dirty="0"/>
              <a:t>A Context for Mental Health</a:t>
            </a:r>
          </a:p>
          <a:p>
            <a:r>
              <a:rPr lang="en-US" sz="2000" dirty="0"/>
              <a:t>Understanding Stress and Anxiety</a:t>
            </a:r>
          </a:p>
          <a:p>
            <a:r>
              <a:rPr lang="en-US" sz="2000" dirty="0"/>
              <a:t>Protective Factors</a:t>
            </a:r>
          </a:p>
          <a:p>
            <a:r>
              <a:rPr lang="en-US" sz="2000" dirty="0"/>
              <a:t>A ‘Handy’ Model of the Brain</a:t>
            </a:r>
          </a:p>
          <a:p>
            <a:r>
              <a:rPr lang="en-US" sz="2000" dirty="0"/>
              <a:t>Understanding ‘Flipped’ Lids</a:t>
            </a:r>
          </a:p>
          <a:p>
            <a:r>
              <a:rPr lang="en-US" sz="2000" dirty="0"/>
              <a:t>How to Get </a:t>
            </a:r>
            <a:r>
              <a:rPr lang="en-US" sz="2000" dirty="0" err="1"/>
              <a:t>Unflipped</a:t>
            </a:r>
            <a:endParaRPr lang="en-US" sz="2000" dirty="0"/>
          </a:p>
          <a:p>
            <a:r>
              <a:rPr lang="en-US" sz="2000" dirty="0"/>
              <a:t>The Importance of Self-Care</a:t>
            </a:r>
          </a:p>
          <a:p>
            <a:endParaRPr lang="en-US" sz="2000" dirty="0"/>
          </a:p>
          <a:p>
            <a:endParaRPr lang="en-US" dirty="0"/>
          </a:p>
        </p:txBody>
      </p:sp>
      <p:sp>
        <p:nvSpPr>
          <p:cNvPr id="30" name="Rectangle 24">
            <a:extLst>
              <a:ext uri="{FF2B5EF4-FFF2-40B4-BE49-F238E27FC236}">
                <a16:creationId xmlns:a16="http://schemas.microsoft.com/office/drawing/2014/main" id="{619EC706-8928-4DFD-8084-35D599EB43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8027" y="0"/>
            <a:ext cx="326597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A33C747-25CF-3A49-85F7-993ADDA5125F}"/>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3223" r="14169" b="-2"/>
          <a:stretch/>
        </p:blipFill>
        <p:spPr>
          <a:xfrm>
            <a:off x="5997589" y="753477"/>
            <a:ext cx="2843327" cy="5866779"/>
          </a:xfrm>
          <a:prstGeom prst="rect">
            <a:avLst/>
          </a:prstGeom>
        </p:spPr>
      </p:pic>
    </p:spTree>
    <p:extLst>
      <p:ext uri="{BB962C8B-B14F-4D97-AF65-F5344CB8AC3E}">
        <p14:creationId xmlns:p14="http://schemas.microsoft.com/office/powerpoint/2010/main" val="369083843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657BF2-BFFB-4FF0-9FE2-4D7F7A7C9D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397171-E233-4F26-9A8C-29C436537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94" y="237744"/>
            <a:ext cx="5739733"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830B9C-C9EB-4D80-9552-AE9DE3075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64" y="374904"/>
            <a:ext cx="5505117"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B24E4E-D81D-0E45-BE27-2E2FE98E5F65}"/>
              </a:ext>
            </a:extLst>
          </p:cNvPr>
          <p:cNvSpPr>
            <a:spLocks noGrp="1"/>
          </p:cNvSpPr>
          <p:nvPr>
            <p:ph type="title"/>
          </p:nvPr>
        </p:nvSpPr>
        <p:spPr>
          <a:xfrm>
            <a:off x="428772" y="435650"/>
            <a:ext cx="4711446" cy="802626"/>
          </a:xfrm>
        </p:spPr>
        <p:txBody>
          <a:bodyPr>
            <a:normAutofit/>
          </a:bodyPr>
          <a:lstStyle/>
          <a:p>
            <a:r>
              <a:rPr lang="en-US" sz="3600" dirty="0"/>
              <a:t>A Kid’s World</a:t>
            </a:r>
          </a:p>
        </p:txBody>
      </p:sp>
      <p:sp>
        <p:nvSpPr>
          <p:cNvPr id="3" name="Content Placeholder 2">
            <a:extLst>
              <a:ext uri="{FF2B5EF4-FFF2-40B4-BE49-F238E27FC236}">
                <a16:creationId xmlns:a16="http://schemas.microsoft.com/office/drawing/2014/main" id="{BBE19994-D545-A74E-9710-163DAAE8101A}"/>
              </a:ext>
            </a:extLst>
          </p:cNvPr>
          <p:cNvSpPr>
            <a:spLocks noGrp="1"/>
          </p:cNvSpPr>
          <p:nvPr>
            <p:ph idx="1"/>
          </p:nvPr>
        </p:nvSpPr>
        <p:spPr>
          <a:xfrm>
            <a:off x="241163" y="1238277"/>
            <a:ext cx="5327299" cy="5068738"/>
          </a:xfrm>
        </p:spPr>
        <p:txBody>
          <a:bodyPr>
            <a:normAutofit lnSpcReduction="10000"/>
          </a:bodyPr>
          <a:lstStyle/>
          <a:p>
            <a:r>
              <a:rPr lang="en-US" sz="2400" dirty="0"/>
              <a:t>Limited opportunities for true rest </a:t>
            </a:r>
          </a:p>
          <a:p>
            <a:pPr lvl="1"/>
            <a:r>
              <a:rPr lang="en-US" sz="1800" dirty="0"/>
              <a:t>Social Media (Perfect image vs Reality)</a:t>
            </a:r>
          </a:p>
          <a:p>
            <a:pPr lvl="1"/>
            <a:r>
              <a:rPr lang="en-US" sz="1800" dirty="0"/>
              <a:t>Video Gaming (Designed stimulation)</a:t>
            </a:r>
          </a:p>
          <a:p>
            <a:pPr lvl="1"/>
            <a:r>
              <a:rPr lang="en-US" sz="1800" dirty="0"/>
              <a:t>YouTube/Media (Endless distraction)</a:t>
            </a:r>
          </a:p>
          <a:p>
            <a:pPr lvl="1"/>
            <a:r>
              <a:rPr lang="en-US" sz="1800" dirty="0"/>
              <a:t>Overscheduled	(Outcome vs True Play)</a:t>
            </a:r>
          </a:p>
          <a:p>
            <a:pPr lvl="1"/>
            <a:r>
              <a:rPr lang="en-US" sz="1800" dirty="0"/>
              <a:t>Constant peer interaction						</a:t>
            </a:r>
          </a:p>
          <a:p>
            <a:r>
              <a:rPr lang="en-US" sz="2400" dirty="0"/>
              <a:t>Busy and stressed caregivers</a:t>
            </a:r>
          </a:p>
          <a:p>
            <a:r>
              <a:rPr lang="en-US" sz="2400" dirty="0"/>
              <a:t>Confused expectations</a:t>
            </a:r>
          </a:p>
          <a:p>
            <a:pPr lvl="1"/>
            <a:r>
              <a:rPr lang="en-US" sz="1800" dirty="0"/>
              <a:t>One the one hand – “Act more grown up.”</a:t>
            </a:r>
          </a:p>
          <a:p>
            <a:pPr lvl="1"/>
            <a:r>
              <a:rPr lang="en-US" sz="1800" dirty="0"/>
              <a:t>On the other hand – “You’re just a kid.”</a:t>
            </a:r>
          </a:p>
          <a:p>
            <a:r>
              <a:rPr lang="en-US" sz="2400" dirty="0"/>
              <a:t>Too much information (Internet, Social Media, Over-sharing)</a:t>
            </a:r>
          </a:p>
          <a:p>
            <a:pPr lvl="1"/>
            <a:endParaRPr lang="en-US" dirty="0"/>
          </a:p>
          <a:p>
            <a:pPr lvl="1"/>
            <a:endParaRPr lang="en-US" dirty="0"/>
          </a:p>
        </p:txBody>
      </p:sp>
      <p:pic>
        <p:nvPicPr>
          <p:cNvPr id="5" name="Picture 4" descr="The World">
            <a:extLst>
              <a:ext uri="{FF2B5EF4-FFF2-40B4-BE49-F238E27FC236}">
                <a16:creationId xmlns:a16="http://schemas.microsoft.com/office/drawing/2014/main" id="{FC8F890A-91B5-634F-ABD7-4F57997259C3}"/>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7044" r="34490" b="-2"/>
          <a:stretch/>
        </p:blipFill>
        <p:spPr>
          <a:xfrm>
            <a:off x="5878028" y="237744"/>
            <a:ext cx="3093312" cy="6382512"/>
          </a:xfrm>
          <a:prstGeom prst="rect">
            <a:avLst/>
          </a:prstGeom>
        </p:spPr>
      </p:pic>
    </p:spTree>
    <p:extLst>
      <p:ext uri="{BB962C8B-B14F-4D97-AF65-F5344CB8AC3E}">
        <p14:creationId xmlns:p14="http://schemas.microsoft.com/office/powerpoint/2010/main" val="99872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F8C570-EAFF-42BB-B76A-636A356AD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plate&#10;&#10;Description automatically generated">
            <a:extLst>
              <a:ext uri="{FF2B5EF4-FFF2-40B4-BE49-F238E27FC236}">
                <a16:creationId xmlns:a16="http://schemas.microsoft.com/office/drawing/2014/main" id="{1C1CB1D3-A40A-6A43-87E6-C7AA3DC9F6D5}"/>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7540" r="34986" b="-2"/>
          <a:stretch/>
        </p:blipFill>
        <p:spPr>
          <a:xfrm>
            <a:off x="143134" y="237744"/>
            <a:ext cx="3030025" cy="6382512"/>
          </a:xfrm>
          <a:prstGeom prst="rect">
            <a:avLst/>
          </a:prstGeom>
        </p:spPr>
      </p:pic>
      <p:sp>
        <p:nvSpPr>
          <p:cNvPr id="12" name="Rectangle 11">
            <a:extLst>
              <a:ext uri="{FF2B5EF4-FFF2-40B4-BE49-F238E27FC236}">
                <a16:creationId xmlns:a16="http://schemas.microsoft.com/office/drawing/2014/main" id="{BDFE30F4-8284-432A-B7D0-0FAA2FDA8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159" y="237744"/>
            <a:ext cx="5783672"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5E3F933-FC69-4374-A35F-CF40365370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4620" y="374904"/>
            <a:ext cx="5580487"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7B24E4E-D81D-0E45-BE27-2E2FE98E5F65}"/>
              </a:ext>
            </a:extLst>
          </p:cNvPr>
          <p:cNvSpPr>
            <a:spLocks noGrp="1"/>
          </p:cNvSpPr>
          <p:nvPr>
            <p:ph type="title"/>
          </p:nvPr>
        </p:nvSpPr>
        <p:spPr>
          <a:xfrm>
            <a:off x="3723894" y="642593"/>
            <a:ext cx="4710619" cy="775899"/>
          </a:xfrm>
        </p:spPr>
        <p:txBody>
          <a:bodyPr>
            <a:normAutofit/>
          </a:bodyPr>
          <a:lstStyle/>
          <a:p>
            <a:r>
              <a:rPr lang="en-US" sz="3200" dirty="0"/>
              <a:t>A Caregiver’s World</a:t>
            </a:r>
          </a:p>
        </p:txBody>
      </p:sp>
      <p:sp>
        <p:nvSpPr>
          <p:cNvPr id="3" name="Content Placeholder 2">
            <a:extLst>
              <a:ext uri="{FF2B5EF4-FFF2-40B4-BE49-F238E27FC236}">
                <a16:creationId xmlns:a16="http://schemas.microsoft.com/office/drawing/2014/main" id="{BBE19994-D545-A74E-9710-163DAAE8101A}"/>
              </a:ext>
            </a:extLst>
          </p:cNvPr>
          <p:cNvSpPr>
            <a:spLocks noGrp="1"/>
          </p:cNvSpPr>
          <p:nvPr>
            <p:ph idx="1"/>
          </p:nvPr>
        </p:nvSpPr>
        <p:spPr>
          <a:xfrm>
            <a:off x="3458308" y="1230923"/>
            <a:ext cx="4976205" cy="5134708"/>
          </a:xfrm>
        </p:spPr>
        <p:txBody>
          <a:bodyPr>
            <a:normAutofit fontScale="92500" lnSpcReduction="10000"/>
          </a:bodyPr>
          <a:lstStyle/>
          <a:p>
            <a:r>
              <a:rPr lang="en-US" sz="2400" dirty="0"/>
              <a:t>Limited opportunities for true rest </a:t>
            </a:r>
          </a:p>
          <a:p>
            <a:pPr lvl="1"/>
            <a:r>
              <a:rPr lang="en-US" sz="1800" dirty="0"/>
              <a:t>Social Media (Perfect image vs Reality)</a:t>
            </a:r>
          </a:p>
          <a:p>
            <a:pPr lvl="1"/>
            <a:r>
              <a:rPr lang="en-US" sz="1800" dirty="0"/>
              <a:t>Video Gaming (Designed stimulation)</a:t>
            </a:r>
          </a:p>
          <a:p>
            <a:pPr lvl="1"/>
            <a:r>
              <a:rPr lang="en-US" sz="1800" dirty="0"/>
              <a:t>YouTube/Media (Endless distraction)</a:t>
            </a:r>
          </a:p>
          <a:p>
            <a:pPr lvl="1"/>
            <a:r>
              <a:rPr lang="en-US" sz="1800" dirty="0"/>
              <a:t>Overscheduled	(Outcome vs True Play)</a:t>
            </a:r>
          </a:p>
          <a:p>
            <a:pPr lvl="1"/>
            <a:r>
              <a:rPr lang="en-US" sz="1800" dirty="0"/>
              <a:t>Constant/Competing parenting advice (family, friends, ‘experts’)						</a:t>
            </a:r>
          </a:p>
          <a:p>
            <a:r>
              <a:rPr lang="en-US" sz="2400" dirty="0"/>
              <a:t>Busy and stressed caregivers</a:t>
            </a:r>
          </a:p>
          <a:p>
            <a:r>
              <a:rPr lang="en-US" sz="2400" dirty="0"/>
              <a:t>Confused expectations</a:t>
            </a:r>
          </a:p>
          <a:p>
            <a:pPr lvl="1"/>
            <a:r>
              <a:rPr lang="en-US" sz="1800" dirty="0"/>
              <a:t>One the one hand – “Go easy on them.”</a:t>
            </a:r>
          </a:p>
          <a:p>
            <a:pPr lvl="1"/>
            <a:r>
              <a:rPr lang="en-US" sz="1800" dirty="0"/>
              <a:t>On the other hand – “You’re too easy on them.”</a:t>
            </a:r>
          </a:p>
          <a:p>
            <a:r>
              <a:rPr lang="en-US" sz="2400" dirty="0"/>
              <a:t>Too much information (Internet, Social Media)</a:t>
            </a:r>
          </a:p>
          <a:p>
            <a:pPr lvl="1"/>
            <a:endParaRPr lang="en-US" sz="1000" dirty="0"/>
          </a:p>
          <a:p>
            <a:pPr lvl="1"/>
            <a:endParaRPr lang="en-US" dirty="0"/>
          </a:p>
        </p:txBody>
      </p:sp>
    </p:spTree>
    <p:extLst>
      <p:ext uri="{BB962C8B-B14F-4D97-AF65-F5344CB8AC3E}">
        <p14:creationId xmlns:p14="http://schemas.microsoft.com/office/powerpoint/2010/main" val="162010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C755-5443-D943-838F-466C7B38D146}"/>
              </a:ext>
            </a:extLst>
          </p:cNvPr>
          <p:cNvSpPr>
            <a:spLocks noGrp="1"/>
          </p:cNvSpPr>
          <p:nvPr>
            <p:ph type="title"/>
          </p:nvPr>
        </p:nvSpPr>
        <p:spPr>
          <a:xfrm>
            <a:off x="800100" y="419569"/>
            <a:ext cx="7543800" cy="706704"/>
          </a:xfrm>
        </p:spPr>
        <p:txBody>
          <a:bodyPr>
            <a:normAutofit/>
          </a:bodyPr>
          <a:lstStyle/>
          <a:p>
            <a:r>
              <a:rPr lang="en-US" sz="3200" dirty="0"/>
              <a:t>A Context for Mental Health</a:t>
            </a:r>
          </a:p>
        </p:txBody>
      </p:sp>
      <p:graphicFrame>
        <p:nvGraphicFramePr>
          <p:cNvPr id="4" name="Content Placeholder 3">
            <a:extLst>
              <a:ext uri="{FF2B5EF4-FFF2-40B4-BE49-F238E27FC236}">
                <a16:creationId xmlns:a16="http://schemas.microsoft.com/office/drawing/2014/main" id="{B7AAEF98-7207-5948-8D46-FE564F3230AA}"/>
              </a:ext>
            </a:extLst>
          </p:cNvPr>
          <p:cNvGraphicFramePr>
            <a:graphicFrameLocks noGrp="1"/>
          </p:cNvGraphicFramePr>
          <p:nvPr>
            <p:ph idx="1"/>
            <p:extLst>
              <p:ext uri="{D42A27DB-BD31-4B8C-83A1-F6EECF244321}">
                <p14:modId xmlns:p14="http://schemas.microsoft.com/office/powerpoint/2010/main" val="2203574843"/>
              </p:ext>
            </p:extLst>
          </p:nvPr>
        </p:nvGraphicFramePr>
        <p:xfrm>
          <a:off x="345688" y="1126273"/>
          <a:ext cx="8309747" cy="5262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588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A7E3-2DEC-264F-8FE6-02327F44D189}"/>
              </a:ext>
            </a:extLst>
          </p:cNvPr>
          <p:cNvSpPr>
            <a:spLocks noGrp="1"/>
          </p:cNvSpPr>
          <p:nvPr>
            <p:ph type="title"/>
          </p:nvPr>
        </p:nvSpPr>
        <p:spPr>
          <a:xfrm>
            <a:off x="800100" y="625696"/>
            <a:ext cx="7543800" cy="935671"/>
          </a:xfrm>
        </p:spPr>
        <p:txBody>
          <a:bodyPr>
            <a:normAutofit/>
          </a:bodyPr>
          <a:lstStyle/>
          <a:p>
            <a:r>
              <a:rPr lang="en-US" sz="3200" dirty="0"/>
              <a:t>How Anxiety Works</a:t>
            </a:r>
          </a:p>
        </p:txBody>
      </p:sp>
      <p:pic>
        <p:nvPicPr>
          <p:cNvPr id="4" name="Content Placeholder 3">
            <a:extLst>
              <a:ext uri="{FF2B5EF4-FFF2-40B4-BE49-F238E27FC236}">
                <a16:creationId xmlns:a16="http://schemas.microsoft.com/office/drawing/2014/main" id="{9BA1F75F-9BB6-624B-88FD-E65764AD0862}"/>
              </a:ext>
            </a:extLst>
          </p:cNvPr>
          <p:cNvPicPr>
            <a:picLocks noGrp="1" noChangeAspect="1"/>
          </p:cNvPicPr>
          <p:nvPr>
            <p:ph idx="1"/>
          </p:nvPr>
        </p:nvPicPr>
        <p:blipFill>
          <a:blip r:embed="rId3"/>
          <a:stretch>
            <a:fillRect/>
          </a:stretch>
        </p:blipFill>
        <p:spPr>
          <a:xfrm>
            <a:off x="800100" y="1641231"/>
            <a:ext cx="7611016" cy="4241556"/>
          </a:xfrm>
          <a:prstGeom prst="rect">
            <a:avLst/>
          </a:prstGeom>
        </p:spPr>
      </p:pic>
    </p:spTree>
    <p:extLst>
      <p:ext uri="{BB962C8B-B14F-4D97-AF65-F5344CB8AC3E}">
        <p14:creationId xmlns:p14="http://schemas.microsoft.com/office/powerpoint/2010/main" val="495012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A2AD6B69-E0A0-476D-9EE1-6B69F04C59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16BE10A1-AD5F-4AB3-8A94-41D62B494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237744"/>
            <a:ext cx="33146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0920E78B-2928-F44D-9CBC-FAF282966B0C}"/>
              </a:ext>
            </a:extLst>
          </p:cNvPr>
          <p:cNvSpPr>
            <a:spLocks noGrp="1"/>
          </p:cNvSpPr>
          <p:nvPr>
            <p:ph type="title"/>
          </p:nvPr>
        </p:nvSpPr>
        <p:spPr>
          <a:xfrm>
            <a:off x="430056" y="559477"/>
            <a:ext cx="2823900" cy="5709931"/>
          </a:xfrm>
        </p:spPr>
        <p:txBody>
          <a:bodyPr>
            <a:normAutofit/>
          </a:bodyPr>
          <a:lstStyle/>
          <a:p>
            <a:pPr algn="ctr"/>
            <a:r>
              <a:rPr lang="en-US"/>
              <a:t>The Truth about Stress and Anxiety</a:t>
            </a:r>
          </a:p>
        </p:txBody>
      </p:sp>
      <p:sp>
        <p:nvSpPr>
          <p:cNvPr id="18" name="Rectangle 13">
            <a:extLst>
              <a:ext uri="{FF2B5EF4-FFF2-40B4-BE49-F238E27FC236}">
                <a16:creationId xmlns:a16="http://schemas.microsoft.com/office/drawing/2014/main" id="{5684BFFE-6A90-4311-ACD5-B34177D464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374904"/>
            <a:ext cx="3091742" cy="6108192"/>
          </a:xfrm>
          <a:prstGeom prst="rect">
            <a:avLst/>
          </a:prstGeom>
          <a:noFill/>
          <a:ln w="6350" cap="sq" cmpd="sng" algn="ctr">
            <a:solidFill>
              <a:schemeClr val="tx1">
                <a:lumMod val="75000"/>
                <a:lumOff val="25000"/>
              </a:schemeClr>
            </a:solidFill>
            <a:prstDash val="solid"/>
            <a:miter lim="800000"/>
          </a:ln>
          <a:effectLst/>
        </p:spPr>
      </p:sp>
      <p:graphicFrame>
        <p:nvGraphicFramePr>
          <p:cNvPr id="19" name="Content Placeholder 2">
            <a:extLst>
              <a:ext uri="{FF2B5EF4-FFF2-40B4-BE49-F238E27FC236}">
                <a16:creationId xmlns:a16="http://schemas.microsoft.com/office/drawing/2014/main" id="{D4025AB1-0CA8-4A3E-8EE2-D3CF6DDAA146}"/>
              </a:ext>
            </a:extLst>
          </p:cNvPr>
          <p:cNvGraphicFramePr>
            <a:graphicFrameLocks noGrp="1"/>
          </p:cNvGraphicFramePr>
          <p:nvPr>
            <p:ph idx="1"/>
            <p:extLst>
              <p:ext uri="{D42A27DB-BD31-4B8C-83A1-F6EECF244321}">
                <p14:modId xmlns:p14="http://schemas.microsoft.com/office/powerpoint/2010/main" val="3188120703"/>
              </p:ext>
            </p:extLst>
          </p:nvPr>
        </p:nvGraphicFramePr>
        <p:xfrm>
          <a:off x="3915508" y="237744"/>
          <a:ext cx="4949599" cy="6382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1166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CD91-CAC4-3642-AD90-2DD10378E317}"/>
              </a:ext>
            </a:extLst>
          </p:cNvPr>
          <p:cNvSpPr>
            <a:spLocks noGrp="1"/>
          </p:cNvSpPr>
          <p:nvPr>
            <p:ph type="title"/>
          </p:nvPr>
        </p:nvSpPr>
        <p:spPr>
          <a:xfrm>
            <a:off x="800100" y="642594"/>
            <a:ext cx="7543800" cy="904852"/>
          </a:xfrm>
        </p:spPr>
        <p:txBody>
          <a:bodyPr>
            <a:normAutofit/>
          </a:bodyPr>
          <a:lstStyle/>
          <a:p>
            <a:r>
              <a:rPr lang="en-US" sz="3200" dirty="0"/>
              <a:t>Stress: From Positive to Toxic</a:t>
            </a:r>
          </a:p>
        </p:txBody>
      </p:sp>
      <p:sp>
        <p:nvSpPr>
          <p:cNvPr id="3" name="Content Placeholder 2">
            <a:extLst>
              <a:ext uri="{FF2B5EF4-FFF2-40B4-BE49-F238E27FC236}">
                <a16:creationId xmlns:a16="http://schemas.microsoft.com/office/drawing/2014/main" id="{BDC72C42-34FB-9342-B992-01FEC0B342B4}"/>
              </a:ext>
            </a:extLst>
          </p:cNvPr>
          <p:cNvSpPr>
            <a:spLocks noGrp="1"/>
          </p:cNvSpPr>
          <p:nvPr>
            <p:ph idx="1"/>
          </p:nvPr>
        </p:nvSpPr>
        <p:spPr/>
        <p:txBody>
          <a:bodyPr>
            <a:normAutofit/>
          </a:bodyPr>
          <a:lstStyle/>
          <a:p>
            <a:pPr marL="0" indent="0">
              <a:buNone/>
            </a:pPr>
            <a:r>
              <a:rPr lang="en-US" sz="2400" b="1" dirty="0"/>
              <a:t>Toxic: </a:t>
            </a:r>
            <a:r>
              <a:rPr lang="en-US" sz="2400" dirty="0"/>
              <a:t>Prolonged; extreme (Rare)</a:t>
            </a:r>
            <a:br>
              <a:rPr lang="en-US" sz="2400" dirty="0"/>
            </a:br>
            <a:r>
              <a:rPr lang="en-US" sz="2400" dirty="0"/>
              <a:t>	* in teenagers this could look like 	   physical/sexual abuse; chronic neglect, violence; caretaker mental illness/substance abuse – without adequate adult support (complex outcomes)</a:t>
            </a:r>
            <a:br>
              <a:rPr lang="en-US" sz="2400" dirty="0"/>
            </a:br>
            <a:r>
              <a:rPr lang="en-US" sz="2400" dirty="0"/>
              <a:t/>
            </a:r>
            <a:br>
              <a:rPr lang="en-US" sz="2400" dirty="0"/>
            </a:br>
            <a:r>
              <a:rPr lang="en-US" sz="2400" dirty="0"/>
              <a:t>• </a:t>
            </a:r>
            <a:r>
              <a:rPr lang="en-US" sz="2400" b="1" dirty="0"/>
              <a:t>DO NOT CONFUSE TOXIC STESS WITH POSITIVE OR TOLERABLE STRESS</a:t>
            </a:r>
            <a:endParaRPr lang="en-US" sz="2400" dirty="0"/>
          </a:p>
        </p:txBody>
      </p:sp>
      <p:pic>
        <p:nvPicPr>
          <p:cNvPr id="5" name="Picture 4">
            <a:extLst>
              <a:ext uri="{FF2B5EF4-FFF2-40B4-BE49-F238E27FC236}">
                <a16:creationId xmlns:a16="http://schemas.microsoft.com/office/drawing/2014/main" id="{1556AFC7-F1BB-0540-B3B7-9E10423F321F}"/>
              </a:ext>
            </a:extLst>
          </p:cNvPr>
          <p:cNvPicPr>
            <a:picLocks noChangeAspect="1"/>
          </p:cNvPicPr>
          <p:nvPr/>
        </p:nvPicPr>
        <p:blipFill>
          <a:blip r:embed="rId3"/>
          <a:stretch>
            <a:fillRect/>
          </a:stretch>
        </p:blipFill>
        <p:spPr>
          <a:xfrm>
            <a:off x="7338645" y="482111"/>
            <a:ext cx="1254371" cy="1254371"/>
          </a:xfrm>
          <a:prstGeom prst="rect">
            <a:avLst/>
          </a:prstGeom>
        </p:spPr>
      </p:pic>
    </p:spTree>
    <p:extLst>
      <p:ext uri="{BB962C8B-B14F-4D97-AF65-F5344CB8AC3E}">
        <p14:creationId xmlns:p14="http://schemas.microsoft.com/office/powerpoint/2010/main" val="4134622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1657BF2-BFFB-4FF0-9FE2-4D7F7A7C9D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397171-E233-4F26-9A8C-29C436537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94" y="237744"/>
            <a:ext cx="5739733"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A830B9C-C9EB-4D80-9552-AE9DE3075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64" y="374904"/>
            <a:ext cx="5505117"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2F493A-7A73-CA48-A876-3F51DDA48890}"/>
              </a:ext>
            </a:extLst>
          </p:cNvPr>
          <p:cNvSpPr>
            <a:spLocks noGrp="1"/>
          </p:cNvSpPr>
          <p:nvPr>
            <p:ph type="title"/>
          </p:nvPr>
        </p:nvSpPr>
        <p:spPr>
          <a:xfrm>
            <a:off x="651510" y="642593"/>
            <a:ext cx="4711446" cy="1744183"/>
          </a:xfrm>
        </p:spPr>
        <p:txBody>
          <a:bodyPr>
            <a:normAutofit/>
          </a:bodyPr>
          <a:lstStyle/>
          <a:p>
            <a:r>
              <a:rPr lang="en-US" dirty="0"/>
              <a:t>Protective Factors: </a:t>
            </a:r>
            <a:r>
              <a:rPr lang="en-US" sz="2400" dirty="0"/>
              <a:t>Helping kids manage hard things</a:t>
            </a:r>
            <a:endParaRPr lang="en-US" dirty="0"/>
          </a:p>
        </p:txBody>
      </p:sp>
      <p:sp>
        <p:nvSpPr>
          <p:cNvPr id="6" name="Content Placeholder 5">
            <a:extLst>
              <a:ext uri="{FF2B5EF4-FFF2-40B4-BE49-F238E27FC236}">
                <a16:creationId xmlns:a16="http://schemas.microsoft.com/office/drawing/2014/main" id="{B2AFD914-AE1A-D64E-AE8D-2527E3611AB5}"/>
              </a:ext>
            </a:extLst>
          </p:cNvPr>
          <p:cNvSpPr>
            <a:spLocks noGrp="1"/>
          </p:cNvSpPr>
          <p:nvPr>
            <p:ph idx="1"/>
          </p:nvPr>
        </p:nvSpPr>
        <p:spPr>
          <a:xfrm>
            <a:off x="417752" y="2282664"/>
            <a:ext cx="5151939" cy="4304545"/>
          </a:xfrm>
        </p:spPr>
        <p:txBody>
          <a:bodyPr>
            <a:normAutofit fontScale="92500" lnSpcReduction="20000"/>
          </a:bodyPr>
          <a:lstStyle/>
          <a:p>
            <a:endParaRPr lang="en-US" dirty="0"/>
          </a:p>
          <a:p>
            <a:pPr marL="205736" lvl="1" indent="0">
              <a:buNone/>
            </a:pPr>
            <a:r>
              <a:rPr lang="en-US" sz="2400" dirty="0"/>
              <a:t>When children feel they matter to their parents, what other people think of them matters less. We don’t need to save our children from the wounding world they live in-this is impossible. It is our job to make sure we don’t send them into it empty handed. At the root of resiliency, emotional vulnerability, and soft hearts lies a simple truth: </a:t>
            </a:r>
            <a:r>
              <a:rPr lang="en-US" sz="2400" i="1" dirty="0"/>
              <a:t>whoever</a:t>
            </a:r>
            <a:r>
              <a:rPr lang="en-US" sz="2400" dirty="0"/>
              <a:t> a child gives their heart to has the power to protect it with their own. </a:t>
            </a:r>
          </a:p>
          <a:p>
            <a:pPr marL="205736" lvl="1" indent="0">
              <a:buNone/>
            </a:pPr>
            <a:endParaRPr lang="en-US" dirty="0"/>
          </a:p>
          <a:p>
            <a:pPr marL="1703508" lvl="8" indent="0">
              <a:buNone/>
            </a:pPr>
            <a:r>
              <a:rPr lang="en-US" sz="1500" dirty="0"/>
              <a:t>-Debbie </a:t>
            </a:r>
            <a:r>
              <a:rPr lang="en-US" sz="1500" dirty="0" err="1"/>
              <a:t>MacNamara</a:t>
            </a:r>
            <a:r>
              <a:rPr lang="en-US" sz="1500" dirty="0"/>
              <a:t>: </a:t>
            </a:r>
            <a:r>
              <a:rPr lang="en-US" sz="1500" u="sng" dirty="0"/>
              <a:t>Rest, Play, Grow</a:t>
            </a:r>
            <a:r>
              <a:rPr lang="en-US" sz="1500" dirty="0"/>
              <a:t>	</a:t>
            </a:r>
          </a:p>
        </p:txBody>
      </p:sp>
      <p:pic>
        <p:nvPicPr>
          <p:cNvPr id="3" name="Picture 2">
            <a:extLst>
              <a:ext uri="{FF2B5EF4-FFF2-40B4-BE49-F238E27FC236}">
                <a16:creationId xmlns:a16="http://schemas.microsoft.com/office/drawing/2014/main" id="{228B7906-B375-F345-A852-44124EEAC6B9}"/>
              </a:ext>
            </a:extLst>
          </p:cNvPr>
          <p:cNvPicPr>
            <a:picLocks noChangeAspect="1"/>
          </p:cNvPicPr>
          <p:nvPr/>
        </p:nvPicPr>
        <p:blipFill rotWithShape="1">
          <a:blip r:embed="rId3"/>
          <a:srcRect l="19765" r="18691" b="-2"/>
          <a:stretch/>
        </p:blipFill>
        <p:spPr>
          <a:xfrm>
            <a:off x="5878028" y="237744"/>
            <a:ext cx="3093312" cy="6382512"/>
          </a:xfrm>
          <a:prstGeom prst="rect">
            <a:avLst/>
          </a:prstGeom>
        </p:spPr>
      </p:pic>
    </p:spTree>
    <p:extLst>
      <p:ext uri="{BB962C8B-B14F-4D97-AF65-F5344CB8AC3E}">
        <p14:creationId xmlns:p14="http://schemas.microsoft.com/office/powerpoint/2010/main" val="10926454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1276</Words>
  <Application>Microsoft Office PowerPoint</Application>
  <PresentationFormat>On-screen Show (4:3)</PresentationFormat>
  <Paragraphs>132</Paragraphs>
  <Slides>16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Garamond</vt:lpstr>
      <vt:lpstr>Georgia Pro</vt:lpstr>
      <vt:lpstr>Georgia Pro Cond Black</vt:lpstr>
      <vt:lpstr>Wingdings</vt:lpstr>
      <vt:lpstr>SavonVTI</vt:lpstr>
      <vt:lpstr>Supporting Our Kids</vt:lpstr>
      <vt:lpstr>Outline</vt:lpstr>
      <vt:lpstr>A Kid’s World</vt:lpstr>
      <vt:lpstr>A Caregiver’s World</vt:lpstr>
      <vt:lpstr>A Context for Mental Health</vt:lpstr>
      <vt:lpstr>How Anxiety Works</vt:lpstr>
      <vt:lpstr>The Truth about Stress and Anxiety</vt:lpstr>
      <vt:lpstr>Stress: From Positive to Toxic</vt:lpstr>
      <vt:lpstr>Protective Factors: Helping kids manage hard things</vt:lpstr>
      <vt:lpstr>How To Be Your Child’s ‘Shield’</vt:lpstr>
      <vt:lpstr>A ‘Handy’ Model of the Brain </vt:lpstr>
      <vt:lpstr>Understanding ‘Flipped’ Lids</vt:lpstr>
      <vt:lpstr>‘Unflipping’ Our Lids</vt:lpstr>
      <vt:lpstr>We Can’t Give What We Don’t Have: Self -Care</vt:lpstr>
      <vt:lpstr>Resources Used in this Presentation</vt:lpstr>
      <vt:lpstr>Other Helpful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Our Kids</dc:title>
  <dc:creator>Rachel Subchyshyn</dc:creator>
  <cp:lastModifiedBy>Lora Cameron</cp:lastModifiedBy>
  <cp:revision>2</cp:revision>
  <dcterms:created xsi:type="dcterms:W3CDTF">2019-11-18T15:46:51Z</dcterms:created>
  <dcterms:modified xsi:type="dcterms:W3CDTF">2019-12-06T17:56:01Z</dcterms:modified>
</cp:coreProperties>
</file>